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3" r:id="rId4"/>
    <p:sldId id="291" r:id="rId5"/>
    <p:sldId id="292" r:id="rId6"/>
    <p:sldId id="261" r:id="rId7"/>
    <p:sldId id="271" r:id="rId8"/>
    <p:sldId id="272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8" r:id="rId18"/>
    <p:sldId id="289" r:id="rId19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40" y="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503" y="-105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JAPTI-2012\Cone\UNCTAD-FDI-podatk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plotArea>
      <c:layout/>
      <c:barChart>
        <c:barDir val="col"/>
        <c:grouping val="clustered"/>
        <c:ser>
          <c:idx val="0"/>
          <c:order val="0"/>
          <c:tx>
            <c:strRef>
              <c:f>'Tabela za tekst'!$S$49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'Tabela za tekst'!$R$50:$R$55</c:f>
              <c:strCache>
                <c:ptCount val="6"/>
                <c:pt idx="0">
                  <c:v>Avstrija</c:v>
                </c:pt>
                <c:pt idx="1">
                  <c:v>Hrvaška</c:v>
                </c:pt>
                <c:pt idx="2">
                  <c:v>Madžarska</c:v>
                </c:pt>
                <c:pt idx="3">
                  <c:v>Italija</c:v>
                </c:pt>
                <c:pt idx="4">
                  <c:v>Slovaška</c:v>
                </c:pt>
                <c:pt idx="5">
                  <c:v>Slovenija</c:v>
                </c:pt>
              </c:strCache>
            </c:strRef>
          </c:cat>
          <c:val>
            <c:numRef>
              <c:f>'Tabela za tekst'!$S$50:$S$55</c:f>
              <c:numCache>
                <c:formatCode>#\ ###\ ##0.0;\-#\ ###\ ##0.0;"-"</c:formatCode>
                <c:ptCount val="6"/>
                <c:pt idx="0">
                  <c:v>27.067483987514436</c:v>
                </c:pt>
                <c:pt idx="1">
                  <c:v>32.458002985125283</c:v>
                </c:pt>
                <c:pt idx="2">
                  <c:v>55.392806872842996</c:v>
                </c:pt>
                <c:pt idx="3">
                  <c:v>13.358522593820853</c:v>
                </c:pt>
                <c:pt idx="4">
                  <c:v>49.390772174593536</c:v>
                </c:pt>
                <c:pt idx="5">
                  <c:v>20.323567905562225</c:v>
                </c:pt>
              </c:numCache>
            </c:numRef>
          </c:val>
        </c:ser>
        <c:ser>
          <c:idx val="1"/>
          <c:order val="1"/>
          <c:tx>
            <c:strRef>
              <c:f>'Tabela za tekst'!$T$49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'Tabela za tekst'!$R$50:$R$55</c:f>
              <c:strCache>
                <c:ptCount val="6"/>
                <c:pt idx="0">
                  <c:v>Avstrija</c:v>
                </c:pt>
                <c:pt idx="1">
                  <c:v>Hrvaška</c:v>
                </c:pt>
                <c:pt idx="2">
                  <c:v>Madžarska</c:v>
                </c:pt>
                <c:pt idx="3">
                  <c:v>Italija</c:v>
                </c:pt>
                <c:pt idx="4">
                  <c:v>Slovaška</c:v>
                </c:pt>
                <c:pt idx="5">
                  <c:v>Slovenija</c:v>
                </c:pt>
              </c:strCache>
            </c:strRef>
          </c:cat>
          <c:val>
            <c:numRef>
              <c:f>'Tabela za tekst'!$T$50:$T$55</c:f>
              <c:numCache>
                <c:formatCode>#\ ###\ ##0.0;\-#\ ###\ ##0.0;"-"</c:formatCode>
                <c:ptCount val="6"/>
                <c:pt idx="0">
                  <c:v>35.561746197157404</c:v>
                </c:pt>
                <c:pt idx="1">
                  <c:v>48.34926993678814</c:v>
                </c:pt>
                <c:pt idx="2">
                  <c:v>60.363249559990187</c:v>
                </c:pt>
                <c:pt idx="3">
                  <c:v>15.190938480662648</c:v>
                </c:pt>
                <c:pt idx="4">
                  <c:v>53.338157146757162</c:v>
                </c:pt>
                <c:pt idx="5">
                  <c:v>30.577885766564563</c:v>
                </c:pt>
              </c:numCache>
            </c:numRef>
          </c:val>
        </c:ser>
        <c:dLbls/>
        <c:axId val="60921728"/>
        <c:axId val="60923264"/>
      </c:barChart>
      <c:catAx>
        <c:axId val="60921728"/>
        <c:scaling>
          <c:orientation val="minMax"/>
        </c:scaling>
        <c:axPos val="b"/>
        <c:tickLblPos val="nextTo"/>
        <c:crossAx val="60923264"/>
        <c:crosses val="autoZero"/>
        <c:auto val="1"/>
        <c:lblAlgn val="ctr"/>
        <c:lblOffset val="100"/>
      </c:catAx>
      <c:valAx>
        <c:axId val="60923264"/>
        <c:scaling>
          <c:orientation val="minMax"/>
        </c:scaling>
        <c:axPos val="l"/>
        <c:majorGridlines/>
        <c:numFmt formatCode="#\ ###\ ##0.0;\-#\ ###\ ##0.0;&quot;-&quot;" sourceLinked="1"/>
        <c:tickLblPos val="nextTo"/>
        <c:crossAx val="609217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l-SI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F564E-3567-422E-AD66-40F8117882B5}" type="datetimeFigureOut">
              <a:rPr lang="sl-SI" smtClean="0"/>
              <a:pPr/>
              <a:t>8.5.2013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3E959-175E-41D7-97A9-BF00CF9529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7367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74845-0AEC-437D-8554-534021A6A6B2}" type="datetimeFigureOut">
              <a:rPr lang="sl-SI" smtClean="0"/>
              <a:t>8.5.2013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9387-8360-4F0C-AB02-218F3DDA5C2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39387-8360-4F0C-AB02-218F3DDA5C2A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085" y="6309320"/>
            <a:ext cx="2453640" cy="347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899B-C291-4AEC-9C6D-E440EA229E83}" type="datetime1">
              <a:rPr lang="sl-SI" smtClean="0"/>
              <a:t>8.5.2013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0B20-584F-44A5-8463-1253CC39CCCE}" type="datetime1">
              <a:rPr lang="sl-SI" smtClean="0"/>
              <a:t>8.5.2013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54F8-B65A-451D-A5FA-56389CDAEF76}" type="datetime1">
              <a:rPr lang="sl-SI" smtClean="0"/>
              <a:t>8.5.2013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720080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32EB-9D32-4434-AFCC-92615AC5B383}" type="datetime1">
              <a:rPr lang="sl-SI" smtClean="0"/>
              <a:t>8.5.2013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3EA7-8D93-4772-A055-5EC65C164148}" type="datetime1">
              <a:rPr lang="sl-SI" smtClean="0"/>
              <a:t>8.5.2013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7E0A-D180-4487-89F0-E303FDBC8A32}" type="datetime1">
              <a:rPr lang="sl-SI" smtClean="0"/>
              <a:t>8.5.2013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FCDB-242D-4380-8925-437F0E309C48}" type="datetime1">
              <a:rPr lang="sl-SI" smtClean="0"/>
              <a:t>8.5.2013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D891-171D-4B83-AD6F-42E8AA280681}" type="datetime1">
              <a:rPr lang="sl-SI" smtClean="0"/>
              <a:t>8.5.2013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3BAD-30A7-46FD-B958-F25ED578455A}" type="datetime1">
              <a:rPr lang="sl-SI" smtClean="0"/>
              <a:t>8.5.2013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A1F4-67CD-49B3-A682-B6F2C34945BE}" type="datetime1">
              <a:rPr lang="sl-SI" smtClean="0"/>
              <a:t>8.5.2013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88B1-4D09-4331-A5A8-7C87850C8F76}" type="datetime1">
              <a:rPr lang="sl-SI" smtClean="0"/>
              <a:t>8.5.2013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808" y="476672"/>
            <a:ext cx="6747088" cy="7738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84784"/>
            <a:ext cx="754380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159C9F5-C280-4FAA-A21A-B13C5A6CA089}" type="datetime1">
              <a:rPr lang="sl-SI" smtClean="0"/>
              <a:t>8.5.2013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52CCD0A-45A3-461D-BC3E-DB18D7CB79B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1340768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Vloga industrijskih con pri privabljanju NTI v konkurenčnih državah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62000" y="5606752"/>
            <a:ext cx="6858000" cy="990600"/>
          </a:xfrm>
        </p:spPr>
        <p:txBody>
          <a:bodyPr/>
          <a:lstStyle/>
          <a:p>
            <a:r>
              <a:rPr lang="sl-SI" dirty="0" smtClean="0"/>
              <a:t>Klemen Koman, </a:t>
            </a:r>
            <a:r>
              <a:rPr lang="sl-SI" dirty="0"/>
              <a:t>Damjan </a:t>
            </a:r>
            <a:r>
              <a:rPr lang="sl-SI" dirty="0" smtClean="0"/>
              <a:t>Kavaš, Matija </a:t>
            </a:r>
            <a:r>
              <a:rPr lang="sl-SI" dirty="0"/>
              <a:t>Rojec</a:t>
            </a:r>
          </a:p>
        </p:txBody>
      </p:sp>
    </p:spTree>
    <p:extLst>
      <p:ext uri="{BB962C8B-B14F-4D97-AF65-F5344CB8AC3E}">
        <p14:creationId xmlns:p14="http://schemas.microsoft.com/office/powerpoint/2010/main" xmlns="" val="14821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1008"/>
            <a:ext cx="5020310" cy="2952115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5832475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Zalaegerszeg</a:t>
            </a:r>
            <a:r>
              <a:rPr lang="sl-SI" sz="3200" dirty="0"/>
              <a:t> – Severna industrijska cona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8634119"/>
              </p:ext>
            </p:extLst>
          </p:nvPr>
        </p:nvGraphicFramePr>
        <p:xfrm>
          <a:off x="1187624" y="1700808"/>
          <a:ext cx="6442660" cy="1460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196"/>
                <a:gridCol w="3321464"/>
              </a:tblGrid>
              <a:tr h="29208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 dirty="0">
                          <a:effectLst/>
                        </a:rPr>
                        <a:t>Podjetje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>
                          <a:effectLst/>
                        </a:rPr>
                        <a:t>Dejavnost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86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</a:rPr>
                        <a:t>Traussnig</a:t>
                      </a:r>
                      <a:r>
                        <a:rPr lang="sl-SI" sz="1400" dirty="0">
                          <a:effectLst/>
                        </a:rPr>
                        <a:t> (Avstrija)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logistična dejavnost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86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Pernix Pharma (Madžarska)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farmacevtska industrija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86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Mould-Tech (Madžarska)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proizvodnja izdelkov iz plastičnih mas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86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Inkubacijski center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podjetniški inkubator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31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5832475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Szombathely – Industrijski in inovacijski park </a:t>
            </a:r>
            <a:r>
              <a:rPr lang="sl-SI" sz="3200" dirty="0" err="1"/>
              <a:t>Claudius</a:t>
            </a:r>
            <a:endParaRPr lang="sl-SI" sz="32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9852476"/>
              </p:ext>
            </p:extLst>
          </p:nvPr>
        </p:nvGraphicFramePr>
        <p:xfrm>
          <a:off x="899591" y="1556789"/>
          <a:ext cx="7344817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3"/>
                <a:gridCol w="3240360"/>
                <a:gridCol w="936104"/>
              </a:tblGrid>
              <a:tr h="201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Podjetje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Dejavnost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Št. zaposlenih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>
                          <a:effectLst/>
                        </a:rPr>
                        <a:t>LuK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Savaria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Ltd</a:t>
                      </a:r>
                      <a:r>
                        <a:rPr lang="sl-SI" sz="1200" dirty="0">
                          <a:effectLst/>
                        </a:rPr>
                        <a:t>.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proizvodnja avtomobilskih delov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1336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Delphi Packard Hungary (Packard divizija)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proizvodnja elektronskih naprav za avtomobile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1191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STYL Ruhagyár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tekstilna industrija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710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FALCO Forgácslapgyártó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proizvodnja izdelkov iz lesa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430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Pannunion Csomagolóanyag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proizvodnja plastičnih materialov za embalažo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313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JABIL </a:t>
                      </a:r>
                      <a:r>
                        <a:rPr lang="sl-SI" sz="1200" dirty="0" err="1">
                          <a:effectLst/>
                        </a:rPr>
                        <a:t>Circuit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Magyarország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Kft</a:t>
                      </a:r>
                      <a:r>
                        <a:rPr lang="sl-SI" sz="1200" dirty="0">
                          <a:effectLst/>
                        </a:rPr>
                        <a:t>.-</a:t>
                      </a:r>
                      <a:r>
                        <a:rPr lang="sl-SI" sz="1200" dirty="0" smtClean="0">
                          <a:effectLst/>
                        </a:rPr>
                        <a:t>JGS</a:t>
                      </a:r>
                      <a:r>
                        <a:rPr lang="sl-SI" sz="1200" baseline="0" dirty="0" smtClean="0">
                          <a:effectLst/>
                        </a:rPr>
                        <a:t> div.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proizvodnja tiskanih vezij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261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TESCO - Globál Áruházak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trgovina na drobno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247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Plati Hungary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proizvodnja izoliranih kablov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206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56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726" y="3789040"/>
            <a:ext cx="418782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14" y="2852936"/>
            <a:ext cx="583247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Nitra</a:t>
            </a:r>
            <a:r>
              <a:rPr lang="sl-SI" sz="3200" dirty="0"/>
              <a:t> – Industrijski park </a:t>
            </a:r>
            <a:r>
              <a:rPr lang="sl-SI" sz="3200" dirty="0" err="1"/>
              <a:t>Nitra</a:t>
            </a:r>
            <a:r>
              <a:rPr lang="sl-SI" sz="3200" dirty="0"/>
              <a:t> Sever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3037311"/>
              </p:ext>
            </p:extLst>
          </p:nvPr>
        </p:nvGraphicFramePr>
        <p:xfrm>
          <a:off x="827585" y="1549097"/>
          <a:ext cx="7488831" cy="2527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275"/>
                <a:gridCol w="2638316"/>
                <a:gridCol w="952710"/>
                <a:gridCol w="1207530"/>
              </a:tblGrid>
              <a:tr h="68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Podjetje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</a:rPr>
                        <a:t>Dejavnost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Št. zaposlenih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</a:rPr>
                        <a:t>Poreklo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Visteon Slovakia, s.r.o.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</a:t>
                      </a:r>
                      <a:r>
                        <a:rPr lang="sl-SI" sz="1200" dirty="0" smtClean="0">
                          <a:effectLst/>
                        </a:rPr>
                        <a:t>roizvodnja </a:t>
                      </a:r>
                      <a:r>
                        <a:rPr lang="sl-SI" sz="1200" dirty="0">
                          <a:effectLst/>
                        </a:rPr>
                        <a:t>avtomobilskih delov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400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ZDA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Giesecke &amp; Devrient Slovakia, s.r.o.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</a:t>
                      </a:r>
                      <a:r>
                        <a:rPr lang="sl-SI" sz="1200" dirty="0" smtClean="0">
                          <a:effectLst/>
                        </a:rPr>
                        <a:t>lastične </a:t>
                      </a:r>
                      <a:r>
                        <a:rPr lang="sl-SI" sz="1200" dirty="0" err="1">
                          <a:effectLst/>
                        </a:rPr>
                        <a:t>čipirne</a:t>
                      </a:r>
                      <a:r>
                        <a:rPr lang="sl-SI" sz="1200" dirty="0">
                          <a:effectLst/>
                        </a:rPr>
                        <a:t> kartice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414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Nemčija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FOXCONN SLOVAKIA, spol. s r.o.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proizv</a:t>
                      </a:r>
                      <a:r>
                        <a:rPr lang="sl-SI" sz="1200" dirty="0" smtClean="0">
                          <a:effectLst/>
                        </a:rPr>
                        <a:t>. </a:t>
                      </a:r>
                      <a:r>
                        <a:rPr lang="sl-SI" sz="1200" dirty="0">
                          <a:effectLst/>
                        </a:rPr>
                        <a:t>in montaža elektronskih naprav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2685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Japonska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Ryoka Global Europe s.r.o.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proizv</a:t>
                      </a:r>
                      <a:r>
                        <a:rPr lang="sl-SI" sz="1200" dirty="0" smtClean="0">
                          <a:effectLst/>
                        </a:rPr>
                        <a:t>. </a:t>
                      </a:r>
                      <a:r>
                        <a:rPr lang="sl-SI" sz="1200" dirty="0">
                          <a:effectLst/>
                        </a:rPr>
                        <a:t>plastičnih delov za el. </a:t>
                      </a:r>
                      <a:r>
                        <a:rPr lang="sl-SI" sz="1200" dirty="0" smtClean="0">
                          <a:effectLst/>
                        </a:rPr>
                        <a:t>naprave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180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Japonska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Daidong Slovakia s.r.o.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proizv</a:t>
                      </a:r>
                      <a:r>
                        <a:rPr lang="sl-SI" sz="1200" dirty="0" smtClean="0">
                          <a:effectLst/>
                        </a:rPr>
                        <a:t>. </a:t>
                      </a:r>
                      <a:r>
                        <a:rPr lang="sl-SI" sz="1200" dirty="0">
                          <a:effectLst/>
                        </a:rPr>
                        <a:t>plastičnih delov za el. </a:t>
                      </a:r>
                      <a:r>
                        <a:rPr lang="sl-SI" sz="1200" dirty="0" smtClean="0">
                          <a:effectLst/>
                        </a:rPr>
                        <a:t>naprave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100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Japonska/Koreja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GU SLOVENSKO, s.r.o.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</a:t>
                      </a:r>
                      <a:r>
                        <a:rPr lang="sl-SI" sz="1200" dirty="0" smtClean="0">
                          <a:effectLst/>
                        </a:rPr>
                        <a:t>roizvodnja </a:t>
                      </a:r>
                      <a:r>
                        <a:rPr lang="sl-SI" sz="1200" dirty="0">
                          <a:effectLst/>
                        </a:rPr>
                        <a:t>strojev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Nemčija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Carnitech/Marel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 smtClean="0">
                          <a:effectLst/>
                        </a:rPr>
                        <a:t>proizv</a:t>
                      </a:r>
                      <a:r>
                        <a:rPr lang="sl-SI" sz="1200" dirty="0" smtClean="0">
                          <a:effectLst/>
                        </a:rPr>
                        <a:t>. </a:t>
                      </a:r>
                      <a:r>
                        <a:rPr lang="sl-SI" sz="1200" dirty="0">
                          <a:effectLst/>
                        </a:rPr>
                        <a:t>strojev za živilsko industrijo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275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Danska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err="1">
                          <a:effectLst/>
                        </a:rPr>
                        <a:t>Dia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Moulding</a:t>
                      </a:r>
                      <a:r>
                        <a:rPr lang="sl-SI" sz="1200" dirty="0">
                          <a:effectLst/>
                        </a:rPr>
                        <a:t> </a:t>
                      </a:r>
                      <a:r>
                        <a:rPr lang="sl-SI" sz="1200" dirty="0" err="1">
                          <a:effectLst/>
                        </a:rPr>
                        <a:t>Slovakia</a:t>
                      </a:r>
                      <a:r>
                        <a:rPr lang="sl-SI" sz="1200" dirty="0">
                          <a:effectLst/>
                        </a:rPr>
                        <a:t> s.r.o.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p</a:t>
                      </a:r>
                      <a:r>
                        <a:rPr lang="sl-SI" sz="1200" dirty="0" smtClean="0">
                          <a:effectLst/>
                        </a:rPr>
                        <a:t>roizvodnja </a:t>
                      </a:r>
                      <a:r>
                        <a:rPr lang="sl-SI" sz="1200" dirty="0">
                          <a:effectLst/>
                        </a:rPr>
                        <a:t>plastičnih delov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100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Japonska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18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4906"/>
            <a:ext cx="4392488" cy="37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Voelkermarkt (Velikovec) – Industrijski park Voelkermarkt</a:t>
            </a:r>
            <a:endParaRPr lang="sl-SI" sz="32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1378251"/>
              </p:ext>
            </p:extLst>
          </p:nvPr>
        </p:nvGraphicFramePr>
        <p:xfrm>
          <a:off x="971600" y="1556792"/>
          <a:ext cx="7056783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2584"/>
                <a:gridCol w="3123432"/>
                <a:gridCol w="1050767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 dirty="0">
                          <a:effectLst/>
                        </a:rPr>
                        <a:t>Podjetje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>
                          <a:effectLst/>
                        </a:rPr>
                        <a:t>Dejavnost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>
                          <a:effectLst/>
                        </a:rPr>
                        <a:t>Poreklo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Kruschitz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r</a:t>
                      </a:r>
                      <a:r>
                        <a:rPr lang="sl-SI" sz="1400" dirty="0" smtClean="0">
                          <a:effectLst/>
                        </a:rPr>
                        <a:t>eciklaža </a:t>
                      </a:r>
                      <a:r>
                        <a:rPr lang="sl-SI" sz="1400" dirty="0">
                          <a:effectLst/>
                        </a:rPr>
                        <a:t>plastike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CCL Label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</a:t>
                      </a:r>
                      <a:r>
                        <a:rPr lang="sl-SI" sz="1400" dirty="0" smtClean="0">
                          <a:effectLst/>
                        </a:rPr>
                        <a:t>zdelki </a:t>
                      </a:r>
                      <a:r>
                        <a:rPr lang="sl-SI" sz="1400" dirty="0">
                          <a:effectLst/>
                        </a:rPr>
                        <a:t>(embalaža) iz plastičnih mas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Kanada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Dana Austria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transport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ZDA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Danieli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</a:t>
                      </a:r>
                      <a:r>
                        <a:rPr lang="sl-SI" sz="1400" dirty="0" smtClean="0">
                          <a:effectLst/>
                        </a:rPr>
                        <a:t>roizvodnja </a:t>
                      </a:r>
                      <a:r>
                        <a:rPr lang="sl-SI" sz="1400" dirty="0">
                          <a:effectLst/>
                        </a:rPr>
                        <a:t>strojev za jeklarsko </a:t>
                      </a:r>
                      <a:r>
                        <a:rPr lang="sl-SI" sz="1400" dirty="0" err="1" smtClean="0">
                          <a:effectLst/>
                        </a:rPr>
                        <a:t>ind</a:t>
                      </a:r>
                      <a:r>
                        <a:rPr lang="sl-SI" sz="1400" dirty="0" smtClean="0">
                          <a:effectLst/>
                        </a:rPr>
                        <a:t>.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Italija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Emat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avtomatika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Ovopet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</a:t>
                      </a:r>
                      <a:r>
                        <a:rPr lang="sl-SI" sz="1400" dirty="0" smtClean="0">
                          <a:effectLst/>
                        </a:rPr>
                        <a:t>roizvodnja </a:t>
                      </a:r>
                      <a:r>
                        <a:rPr lang="sl-SI" sz="1400" dirty="0">
                          <a:effectLst/>
                        </a:rPr>
                        <a:t>papirja in izdelkov iz papirja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Avstrija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6339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8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8324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Industrijska cona St</a:t>
            </a:r>
            <a:r>
              <a:rPr lang="sl-SI" sz="3200" dirty="0"/>
              <a:t>. Veit </a:t>
            </a:r>
            <a:r>
              <a:rPr lang="sl-SI" sz="3200" dirty="0" err="1"/>
              <a:t>an</a:t>
            </a:r>
            <a:r>
              <a:rPr lang="sl-SI" sz="3200" dirty="0"/>
              <a:t> </a:t>
            </a:r>
            <a:r>
              <a:rPr lang="sl-SI" sz="3200" dirty="0" err="1"/>
              <a:t>der</a:t>
            </a:r>
            <a:r>
              <a:rPr lang="sl-SI" sz="3200" dirty="0"/>
              <a:t> </a:t>
            </a:r>
            <a:r>
              <a:rPr lang="sl-SI" sz="3200" dirty="0" err="1"/>
              <a:t>Glan</a:t>
            </a:r>
            <a:r>
              <a:rPr lang="sl-SI" sz="3200" dirty="0"/>
              <a:t> (Šentvid ob Glini) 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4385098"/>
              </p:ext>
            </p:extLst>
          </p:nvPr>
        </p:nvGraphicFramePr>
        <p:xfrm>
          <a:off x="899592" y="1556792"/>
          <a:ext cx="7344816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4033"/>
                <a:gridCol w="3027127"/>
                <a:gridCol w="1093656"/>
              </a:tblGrid>
              <a:tr h="2228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 dirty="0">
                          <a:effectLst/>
                        </a:rPr>
                        <a:t>Podjetje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>
                          <a:effectLst/>
                        </a:rPr>
                        <a:t>Dejavnost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Poreklo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General Solar Systems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solarnih sistemov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Danska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GREENoneTECH Solarindustrie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solarna industrija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KIOTO Photovoltaics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fotovoltaika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Sonnenkraft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solarna industrija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Danska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Petraglas, del skupine ILVA (Italija)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stekel za solarno industrijo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Italija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EPS Industries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izolacijskih materialov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Druck Carinthia, pod okriljem Styria Media Group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dejavnost tiska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Rewe (Billa ipd.)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trgovska dejavnost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Avstrija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Geba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plastičnih izdelkov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Avstrija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4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4674443" cy="377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85" y="3212976"/>
            <a:ext cx="39751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Trst – Zona </a:t>
            </a:r>
            <a:r>
              <a:rPr lang="sl-SI" sz="3200" dirty="0" err="1"/>
              <a:t>Industriale</a:t>
            </a:r>
            <a:r>
              <a:rPr lang="sl-SI" sz="3200" dirty="0"/>
              <a:t> </a:t>
            </a:r>
            <a:r>
              <a:rPr lang="sl-SI" sz="3200" dirty="0" err="1"/>
              <a:t>di</a:t>
            </a:r>
            <a:r>
              <a:rPr lang="sl-SI" sz="3200" dirty="0"/>
              <a:t> </a:t>
            </a:r>
            <a:r>
              <a:rPr lang="sl-SI" sz="3200" dirty="0" err="1"/>
              <a:t>Trieste</a:t>
            </a:r>
            <a:endParaRPr lang="sl-SI" sz="3200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0985705"/>
              </p:ext>
            </p:extLst>
          </p:nvPr>
        </p:nvGraphicFramePr>
        <p:xfrm>
          <a:off x="1020138" y="1542747"/>
          <a:ext cx="6576198" cy="1742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449"/>
                <a:gridCol w="4331749"/>
              </a:tblGrid>
              <a:tr h="248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 dirty="0">
                          <a:effectLst/>
                        </a:rPr>
                        <a:t>Podjetje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>
                          <a:effectLst/>
                        </a:rPr>
                        <a:t>Dejavnost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</a:rPr>
                        <a:t>Wartsila</a:t>
                      </a:r>
                      <a:r>
                        <a:rPr lang="sl-SI" sz="1400" dirty="0">
                          <a:effectLst/>
                        </a:rPr>
                        <a:t> </a:t>
                      </a:r>
                      <a:r>
                        <a:rPr lang="sl-SI" sz="1400" dirty="0" smtClean="0">
                          <a:effectLst/>
                        </a:rPr>
                        <a:t>(Finska)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motorjev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Illy (Italija)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predelava kave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Alcatel-Lucent (Francija)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telekomunikacijskih naprav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Pasta Zara (Italija)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testenin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Transalpino (Italija)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transport naftnih derivatov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Pacorini (Italija)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logistika in transport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0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50" y="3573016"/>
            <a:ext cx="4298789" cy="300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306179"/>
            <a:ext cx="453375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Varaždin – Prosta cona Varaždin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3940174"/>
              </p:ext>
            </p:extLst>
          </p:nvPr>
        </p:nvGraphicFramePr>
        <p:xfrm>
          <a:off x="899592" y="1556792"/>
          <a:ext cx="7344816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9915"/>
                <a:gridCol w="4424901"/>
              </a:tblGrid>
              <a:tr h="17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 dirty="0">
                          <a:effectLst/>
                        </a:rPr>
                        <a:t>Podjetje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400">
                          <a:effectLst/>
                        </a:rPr>
                        <a:t>Dejavnost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Obo Bettermann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električne opreme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Work-ing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električnih ohišij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Meteor grupa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aluminijastih panelov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Oprema Intercom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opreme za pripravo in dostavo hrane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Inox centar Hoegger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opreme za prehrambeno industrijo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Zrinski tehnologija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inovativna CNC tehnologija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Matrex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kovinskih izdelkov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</a:rPr>
                        <a:t>Gumiimpex</a:t>
                      </a:r>
                      <a:r>
                        <a:rPr lang="sl-SI" sz="1400" dirty="0">
                          <a:effectLst/>
                        </a:rPr>
                        <a:t>-GRP d.o.o.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oprema za predelavo gume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Hanjes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kovinskih delov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BHS Currogated Strojevi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proizvodnja strojev in opreme za proizvodnjo kartona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Boxmark leather d.o.o.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predelava usnja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13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Sklepne ugotovitve (1)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Med državami so velike razlike:</a:t>
            </a:r>
          </a:p>
          <a:p>
            <a:pPr lvl="1">
              <a:buFont typeface="Calibri" pitchFamily="34" charset="0"/>
              <a:buChar char="-"/>
            </a:pPr>
            <a:r>
              <a:rPr lang="sl-SI" dirty="0"/>
              <a:t>v upravno-politični ureditvi: centralizirane Madžarska, Slovaška in Hrvaška ter bolj decentralizirani Italija in še posebej </a:t>
            </a:r>
            <a:r>
              <a:rPr lang="sl-SI" dirty="0" smtClean="0"/>
              <a:t>Avstrija (dežele imajo pomembno vlogo pri </a:t>
            </a:r>
            <a:r>
              <a:rPr lang="sl-SI" dirty="0"/>
              <a:t>spodbujanju gospodarskega razvoja, zato so manj odvisne od politike na nacionalni </a:t>
            </a:r>
            <a:r>
              <a:rPr lang="sl-SI" dirty="0" smtClean="0"/>
              <a:t>ravni</a:t>
            </a:r>
            <a:r>
              <a:rPr lang="sl-SI" dirty="0"/>
              <a:t>)</a:t>
            </a:r>
            <a:r>
              <a:rPr lang="sl-SI" dirty="0" smtClean="0"/>
              <a:t>;</a:t>
            </a:r>
            <a:endParaRPr lang="sl-SI" dirty="0"/>
          </a:p>
          <a:p>
            <a:pPr lvl="1">
              <a:buFont typeface="Calibri" pitchFamily="34" charset="0"/>
              <a:buChar char="-"/>
            </a:pPr>
            <a:r>
              <a:rPr lang="sl-SI" dirty="0"/>
              <a:t>v stopnji gospodarske razvitosti: manj razvite Madžarska, Slovaška in Hrvaška ter bolj razviti Italija in še posebej Avstrija. Razvitost držav (trg, usposobljena delovna sila, izgrajena infrastruktura, investicije v R&amp;R) že sama po sebi privablja NTI, zato Avstrija in Italija nimata posebnih ukrepov za </a:t>
            </a:r>
            <a:r>
              <a:rPr lang="sl-SI" dirty="0" smtClean="0"/>
              <a:t>privabljanje; </a:t>
            </a:r>
            <a:endParaRPr lang="sl-SI" dirty="0"/>
          </a:p>
          <a:p>
            <a:pPr lvl="1">
              <a:buFont typeface="Calibri" pitchFamily="34" charset="0"/>
              <a:buChar char="-"/>
            </a:pPr>
            <a:r>
              <a:rPr lang="sl-SI" dirty="0"/>
              <a:t>v pomenu EU sredstev: zelo pomembna na Madžarskem, Slovaškem in manj pomembni v Italiji, Avstriji in tudi na Hrvaškem (drugačen položaj od julija 2013 dalje). </a:t>
            </a:r>
          </a:p>
        </p:txBody>
      </p:sp>
    </p:spTree>
    <p:extLst>
      <p:ext uri="{BB962C8B-B14F-4D97-AF65-F5344CB8AC3E}">
        <p14:creationId xmlns:p14="http://schemas.microsoft.com/office/powerpoint/2010/main" xmlns="" val="3621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5112568"/>
          </a:xfrm>
        </p:spPr>
        <p:txBody>
          <a:bodyPr>
            <a:noAutofit/>
          </a:bodyPr>
          <a:lstStyle/>
          <a:p>
            <a:pPr lvl="0"/>
            <a:r>
              <a:rPr lang="sl-SI" sz="1700" dirty="0"/>
              <a:t>Pri vzpostavljanju industrijskih con prevladuje vloga lokalne samouprave (občine, dežele, županije), medtem ko nacionalna raven strateško in tudi finančno usmerja razvoj industrijskih con po </a:t>
            </a:r>
            <a:r>
              <a:rPr lang="sl-SI" sz="1700" dirty="0" smtClean="0"/>
              <a:t>državah – </a:t>
            </a:r>
            <a:r>
              <a:rPr lang="sl-SI" sz="1700" dirty="0"/>
              <a:t>nujno </a:t>
            </a:r>
            <a:r>
              <a:rPr lang="sl-SI" sz="1700" dirty="0" smtClean="0"/>
              <a:t>potrebno je </a:t>
            </a:r>
            <a:r>
              <a:rPr lang="sl-SI" sz="1700" dirty="0"/>
              <a:t>sodelovanje države, lokalnih skupnosti, potencialnih vlagateljev (domačih in tujih) ter podjetniških združenj.</a:t>
            </a:r>
          </a:p>
          <a:p>
            <a:pPr lvl="0"/>
            <a:r>
              <a:rPr lang="sl-SI" sz="1700" dirty="0"/>
              <a:t>Vzpostavitev industrijske cone in upravljanje industrijske cone nista nujno v »pristojnosti« iste organizacije.</a:t>
            </a:r>
          </a:p>
          <a:p>
            <a:pPr lvl="0"/>
            <a:r>
              <a:rPr lang="sl-SI" sz="1700" dirty="0"/>
              <a:t>Vse obravnavane cone imajo profesionalno upravljanje. Pravna oblika </a:t>
            </a:r>
            <a:r>
              <a:rPr lang="sl-SI" sz="1700" dirty="0" smtClean="0"/>
              <a:t>upravljavcev </a:t>
            </a:r>
            <a:r>
              <a:rPr lang="sl-SI" sz="1700" dirty="0"/>
              <a:t>industrijskih con je pravna oblika zasebnega </a:t>
            </a:r>
            <a:r>
              <a:rPr lang="sl-SI" sz="1700" dirty="0" smtClean="0"/>
              <a:t>prava (tržna dejavnost). </a:t>
            </a:r>
          </a:p>
          <a:p>
            <a:pPr lvl="0"/>
            <a:r>
              <a:rPr lang="sl-SI" sz="1700" dirty="0" smtClean="0"/>
              <a:t>Vse </a:t>
            </a:r>
            <a:r>
              <a:rPr lang="sl-SI" sz="1700" dirty="0"/>
              <a:t>obravnavane industrijske cone so bile soustanovljene z javnimi sredstvi, glavni vir prihodka je prodaja in oddaja zemljišč in zgradb, v nekaterih conah so omogočene tudi lokalne spodbude (npr. oprostitev plačila komunalnega prispevka). </a:t>
            </a:r>
          </a:p>
          <a:p>
            <a:r>
              <a:rPr lang="sl-SI" sz="1700" dirty="0" smtClean="0"/>
              <a:t>Skupne značilnosti so: celovit </a:t>
            </a:r>
            <a:r>
              <a:rPr lang="sl-SI" sz="1700" dirty="0"/>
              <a:t>pristop, partnerstvo različnih ravni (nacionalna, regionalna, lokalna), profesionalno upravljanje, podpora z javnimi sredstvi, dobra lokacija (bližina ustreznih transportnih povezav).</a:t>
            </a:r>
          </a:p>
          <a:p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Sklepne ugotovitve (2)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5522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44816" cy="72008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Struktura predstavitve</a:t>
            </a:r>
            <a:endParaRPr lang="sl-SI" sz="3200" dirty="0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/>
              <a:t>Ključni lokacijski faktorji privabljanja NTI, izhodišča in metodologija</a:t>
            </a:r>
          </a:p>
          <a:p>
            <a:r>
              <a:rPr lang="sl-SI" dirty="0" smtClean="0"/>
              <a:t>Stanje in politika na področju industrijskih con v konkurenčnih državah</a:t>
            </a:r>
          </a:p>
          <a:p>
            <a:r>
              <a:rPr lang="sl-SI" dirty="0" smtClean="0"/>
              <a:t>Opis dobrih praks industrijskih con v konkurenčnih državah</a:t>
            </a:r>
          </a:p>
          <a:p>
            <a:r>
              <a:rPr lang="sl-SI" dirty="0" smtClean="0"/>
              <a:t>Zaključki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507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Ključni lokacijski faktorji privabljanja NTI</a:t>
            </a:r>
            <a:endParaRPr lang="sl-SI" sz="3200" dirty="0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lnSpc>
                <a:spcPct val="110000"/>
              </a:lnSpc>
            </a:pPr>
            <a:endParaRPr lang="sl-SI" sz="8000" dirty="0" smtClean="0"/>
          </a:p>
          <a:p>
            <a:pPr marL="360363" lvl="0" indent="-360363">
              <a:lnSpc>
                <a:spcPct val="110000"/>
              </a:lnSpc>
              <a:buFont typeface="+mj-lt"/>
              <a:buAutoNum type="arabicPeriod"/>
            </a:pPr>
            <a:r>
              <a:rPr lang="sl-SI" sz="8000" dirty="0" smtClean="0"/>
              <a:t>Osnovni </a:t>
            </a:r>
            <a:r>
              <a:rPr lang="sl-SI" sz="8000" dirty="0"/>
              <a:t>ekonomski </a:t>
            </a:r>
            <a:r>
              <a:rPr lang="sl-SI" sz="8000" dirty="0" smtClean="0"/>
              <a:t>dejavniki: velikost </a:t>
            </a:r>
            <a:r>
              <a:rPr lang="sl-SI" sz="8000" dirty="0"/>
              <a:t>trga, rast prebivalstva, rast in velikost BDP, dostop do/bližina izvoznih trgov, razpoložljivost /stroški/kvaliteta proizvodnih dejavnikov.</a:t>
            </a:r>
          </a:p>
          <a:p>
            <a:pPr marL="360363" lvl="0" indent="-360363">
              <a:lnSpc>
                <a:spcPct val="110000"/>
              </a:lnSpc>
              <a:buFont typeface="+mj-lt"/>
              <a:buAutoNum type="arabicPeriod"/>
            </a:pPr>
            <a:r>
              <a:rPr lang="sl-SI" sz="8000" dirty="0" err="1" smtClean="0"/>
              <a:t>Regulatorno</a:t>
            </a:r>
            <a:r>
              <a:rPr lang="sl-SI" sz="8000" dirty="0" smtClean="0"/>
              <a:t> </a:t>
            </a:r>
            <a:r>
              <a:rPr lang="sl-SI" sz="8000" dirty="0"/>
              <a:t>politični dejavniki in poslovno okolje v najširšem </a:t>
            </a:r>
            <a:r>
              <a:rPr lang="sl-SI" sz="8000" dirty="0" smtClean="0"/>
              <a:t>smislu: politična </a:t>
            </a:r>
            <a:r>
              <a:rPr lang="sl-SI" sz="8000" dirty="0"/>
              <a:t>stabilnost, makroekonomska stabilnost, </a:t>
            </a:r>
            <a:r>
              <a:rPr lang="sl-SI" sz="8000" dirty="0" err="1"/>
              <a:t>regulatorni</a:t>
            </a:r>
            <a:r>
              <a:rPr lang="sl-SI" sz="8000" dirty="0"/>
              <a:t> okvir nasploh, davčne stopnje in struktura, </a:t>
            </a:r>
            <a:r>
              <a:rPr lang="sl-SI" sz="8000" dirty="0" err="1"/>
              <a:t>regulativa</a:t>
            </a:r>
            <a:r>
              <a:rPr lang="sl-SI" sz="8000" dirty="0"/>
              <a:t> in politika trga dela ter proizvodnih trgov itd.</a:t>
            </a:r>
          </a:p>
          <a:p>
            <a:pPr marL="360363" lvl="0" indent="-360363">
              <a:lnSpc>
                <a:spcPct val="110000"/>
              </a:lnSpc>
              <a:buFont typeface="+mj-lt"/>
              <a:buAutoNum type="arabicPeriod"/>
            </a:pPr>
            <a:r>
              <a:rPr lang="sl-SI" sz="8000" dirty="0" smtClean="0"/>
              <a:t>Specifična </a:t>
            </a:r>
            <a:r>
              <a:rPr lang="sl-SI" sz="8000" dirty="0"/>
              <a:t>politika do </a:t>
            </a:r>
            <a:r>
              <a:rPr lang="sl-SI" sz="8000" dirty="0" smtClean="0"/>
              <a:t>NTI: zakonodajni </a:t>
            </a:r>
            <a:r>
              <a:rPr lang="sl-SI" sz="8000" dirty="0"/>
              <a:t>okvir za NTI, trženje države kot lokacije za </a:t>
            </a:r>
            <a:r>
              <a:rPr lang="sl-SI" sz="8000" dirty="0" smtClean="0"/>
              <a:t>NTI, investicijske </a:t>
            </a:r>
            <a:r>
              <a:rPr lang="sl-SI" sz="8000" dirty="0"/>
              <a:t>spodbude </a:t>
            </a:r>
            <a:r>
              <a:rPr lang="sl-SI" sz="8000" dirty="0" smtClean="0"/>
              <a:t>(predstavljajo </a:t>
            </a:r>
            <a:r>
              <a:rPr lang="sl-SI" sz="8000" dirty="0"/>
              <a:t>le en element investicijske </a:t>
            </a:r>
            <a:r>
              <a:rPr lang="sl-SI" sz="8000" dirty="0" smtClean="0"/>
              <a:t>klime). </a:t>
            </a:r>
          </a:p>
          <a:p>
            <a:pPr marL="360363" lvl="0" indent="-360363">
              <a:lnSpc>
                <a:spcPct val="110000"/>
              </a:lnSpc>
              <a:buFont typeface="+mj-lt"/>
              <a:buAutoNum type="arabicPeriod"/>
            </a:pPr>
            <a:r>
              <a:rPr lang="sl-SI" sz="8000" dirty="0" smtClean="0"/>
              <a:t>Ponudba ustrezno opremljenih zemljišč (con) je pomembna predvsem/šele, ko se tuje podjetje odloči za investicijo v izbrano državo (oz. skupino držav).  </a:t>
            </a:r>
            <a:endParaRPr lang="sl-SI" sz="8000" dirty="0"/>
          </a:p>
          <a:p>
            <a:pPr>
              <a:lnSpc>
                <a:spcPct val="110000"/>
              </a:lnSpc>
            </a:pPr>
            <a:endParaRPr lang="sl-SI" sz="8000" dirty="0"/>
          </a:p>
          <a:p>
            <a:pPr marL="457200" lvl="0" indent="-457200"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0051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44816" cy="72008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Izhodišča</a:t>
            </a:r>
            <a:endParaRPr lang="sl-SI" sz="3200" dirty="0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sz="2600" dirty="0"/>
              <a:t>Ponudba komunalno opremljenih zemljišč (industrijskih con) predstavlja enega od lokacijskih faktorjev privabljanja NTI. </a:t>
            </a:r>
            <a:endParaRPr lang="sl-SI" sz="2600" dirty="0" smtClean="0"/>
          </a:p>
          <a:p>
            <a:r>
              <a:rPr lang="sl-SI" sz="2600" dirty="0"/>
              <a:t>V Sloveniji </a:t>
            </a:r>
            <a:r>
              <a:rPr lang="sl-SI" sz="2600" dirty="0" smtClean="0"/>
              <a:t>smo imeli veliko </a:t>
            </a:r>
            <a:r>
              <a:rPr lang="sl-SI" sz="2600" dirty="0"/>
              <a:t>zapuščino industrijskih </a:t>
            </a:r>
            <a:r>
              <a:rPr lang="sl-SI" sz="2600" dirty="0" smtClean="0"/>
              <a:t>zemljišč, vendar so imele </a:t>
            </a:r>
            <a:r>
              <a:rPr lang="sl-SI" sz="2600" dirty="0"/>
              <a:t>resne pomanjkljivosti (neurejenost, majhnost, </a:t>
            </a:r>
            <a:r>
              <a:rPr lang="sl-SI" sz="2600" dirty="0" smtClean="0"/>
              <a:t>problem lastništva, brez </a:t>
            </a:r>
            <a:r>
              <a:rPr lang="sl-SI" sz="2600" dirty="0"/>
              <a:t>komunalne opreme, </a:t>
            </a:r>
            <a:r>
              <a:rPr lang="sl-SI" sz="2600" dirty="0" smtClean="0"/>
              <a:t>onesnaženost, brez upravljanja, …). </a:t>
            </a:r>
            <a:endParaRPr lang="sl-SI" sz="2600" dirty="0"/>
          </a:p>
          <a:p>
            <a:r>
              <a:rPr lang="sl-SI" sz="2600" dirty="0" smtClean="0"/>
              <a:t>Analize so pokazale, da so </a:t>
            </a:r>
            <a:r>
              <a:rPr lang="sl-SI" sz="2600" dirty="0"/>
              <a:t>težave pri pridobivanju zemljišč ozko grlo za nove naložbe – domačih in tujih vlagateljev. Slovenija je tako močno zaostajala glede organiziranih poslovnih con v primerjavi z drugimi evropskimi državami (npr. Madžarska, Češka, Poljska). </a:t>
            </a:r>
          </a:p>
          <a:p>
            <a:r>
              <a:rPr lang="sl-SI" sz="2600" dirty="0" smtClean="0"/>
              <a:t>Z </a:t>
            </a:r>
            <a:r>
              <a:rPr lang="sl-SI" sz="2600" dirty="0"/>
              <a:t>ustanovitvijo cone naj bi posamezno podjetje pridobilo naslednje</a:t>
            </a:r>
            <a:r>
              <a:rPr lang="sl-SI" sz="2600" dirty="0" smtClean="0"/>
              <a:t>: cenejši </a:t>
            </a:r>
            <a:r>
              <a:rPr lang="sl-SI" sz="2600" dirty="0"/>
              <a:t>ter lažje dostopni </a:t>
            </a:r>
            <a:r>
              <a:rPr lang="sl-SI" sz="2600" dirty="0" smtClean="0"/>
              <a:t>prostori; nižji </a:t>
            </a:r>
            <a:r>
              <a:rPr lang="sl-SI" sz="2600" dirty="0"/>
              <a:t>stroški zaradi skupne </a:t>
            </a:r>
            <a:r>
              <a:rPr lang="sl-SI" sz="2600" dirty="0" smtClean="0"/>
              <a:t>infrastrukture; dostop </a:t>
            </a:r>
            <a:r>
              <a:rPr lang="sl-SI" sz="2600" dirty="0"/>
              <a:t>do boljših in specializiranih </a:t>
            </a:r>
            <a:r>
              <a:rPr lang="sl-SI" sz="2600" dirty="0" smtClean="0"/>
              <a:t>storitev; ekonomijo </a:t>
            </a:r>
            <a:r>
              <a:rPr lang="sl-SI" sz="2600" dirty="0" err="1" smtClean="0"/>
              <a:t>grozdenja</a:t>
            </a:r>
            <a:r>
              <a:rPr lang="sl-SI" sz="2600" dirty="0" smtClean="0"/>
              <a:t>; večjo konkurenčnost.</a:t>
            </a:r>
            <a:endParaRPr lang="sl-SI" sz="2600" dirty="0"/>
          </a:p>
          <a:p>
            <a:r>
              <a:rPr lang="sl-SI" sz="2600" dirty="0" smtClean="0"/>
              <a:t>V </a:t>
            </a:r>
            <a:r>
              <a:rPr lang="sl-SI" sz="2600" dirty="0"/>
              <a:t>zadnjih letih smo s </a:t>
            </a:r>
            <a:r>
              <a:rPr lang="sl-SI" sz="2600" dirty="0" smtClean="0"/>
              <a:t>pomočjo </a:t>
            </a:r>
            <a:r>
              <a:rPr lang="sl-SI" sz="2600" dirty="0"/>
              <a:t>javnih </a:t>
            </a:r>
            <a:r>
              <a:rPr lang="sl-SI" sz="2600" dirty="0" smtClean="0"/>
              <a:t>sredstev, predvsem EU, zgradili </a:t>
            </a:r>
            <a:r>
              <a:rPr lang="sl-SI" sz="2600" dirty="0"/>
              <a:t>številne industrijske cone, ki pa v veliki meri samevajo. </a:t>
            </a:r>
            <a:r>
              <a:rPr lang="sl-SI" sz="2600" dirty="0" smtClean="0"/>
              <a:t>Težave </a:t>
            </a:r>
            <a:r>
              <a:rPr lang="sl-SI" sz="2600" dirty="0"/>
              <a:t>pri izvedbi </a:t>
            </a:r>
            <a:r>
              <a:rPr lang="sl-SI" sz="2600" dirty="0" smtClean="0"/>
              <a:t>projektov, težave </a:t>
            </a:r>
            <a:r>
              <a:rPr lang="sl-SI" sz="2600" dirty="0"/>
              <a:t>pri pridobivanju kupcev (ponekod so privabili trgovce</a:t>
            </a:r>
            <a:r>
              <a:rPr lang="sl-SI" sz="2600" dirty="0" smtClean="0"/>
              <a:t>), mrtev </a:t>
            </a:r>
            <a:r>
              <a:rPr lang="sl-SI" sz="2600" dirty="0"/>
              <a:t>kapital (stroški izgradnje komunalne infrastrukture, izpad prihodka, likvidnost</a:t>
            </a:r>
            <a:r>
              <a:rPr lang="sl-SI" sz="2600" dirty="0" smtClean="0"/>
              <a:t>). V cone nismo uspeli privabiti NTI. </a:t>
            </a:r>
            <a:endParaRPr lang="sl-SI" sz="2600" dirty="0"/>
          </a:p>
          <a:p>
            <a:r>
              <a:rPr lang="sl-SI" sz="2600" dirty="0" smtClean="0"/>
              <a:t>Zato smo v </a:t>
            </a:r>
            <a:r>
              <a:rPr lang="sl-SI" sz="2600" dirty="0"/>
              <a:t>okviru študije pregledali, kakšno politiko industrijskih con imajo v nam konkurenčnih državah (Italija, Hrvaška, Avstrija, Madžarska, Slovaška). Pregled politik z analizo izbrane cone (dobre prakse) v posamezni državi bo prispeval k pripravi ustrezne politike v Sloveniji.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7155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Metodologija: opis dela</a:t>
            </a:r>
            <a:endParaRPr lang="sl-SI" sz="3200" dirty="0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489654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sl-SI" sz="7200" dirty="0"/>
              <a:t>Pregled stanja NTI v izbranih državah.</a:t>
            </a:r>
          </a:p>
          <a:p>
            <a:pPr lvl="0"/>
            <a:r>
              <a:rPr lang="sl-SI" sz="7200" dirty="0"/>
              <a:t>Opis ključnih lokacijskih faktorjev za privabljanje </a:t>
            </a:r>
            <a:r>
              <a:rPr lang="sl-SI" sz="7200" dirty="0" smtClean="0"/>
              <a:t>NTI.</a:t>
            </a:r>
          </a:p>
          <a:p>
            <a:pPr lvl="0"/>
            <a:r>
              <a:rPr lang="sl-SI" sz="7200" dirty="0" smtClean="0"/>
              <a:t>Opis politike spodbujanja NTI v izbranih državah (spodbude).</a:t>
            </a:r>
          </a:p>
          <a:p>
            <a:pPr lvl="0"/>
            <a:r>
              <a:rPr lang="sl-SI" sz="7200" dirty="0" smtClean="0"/>
              <a:t>Opis </a:t>
            </a:r>
            <a:r>
              <a:rPr lang="sl-SI" sz="7200" dirty="0"/>
              <a:t>politike (pristopov) na področju industrijskih con v izbranih </a:t>
            </a:r>
            <a:r>
              <a:rPr lang="sl-SI" sz="7200" dirty="0" smtClean="0"/>
              <a:t>državah.</a:t>
            </a:r>
          </a:p>
          <a:p>
            <a:pPr lvl="0"/>
            <a:r>
              <a:rPr lang="sl-SI" sz="7200" dirty="0" smtClean="0"/>
              <a:t>Opis dobrih praks v konkurenčnih državah (poudarek na obmejnih področjih). Opis vsebuje: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 smtClean="0"/>
              <a:t>lokacija industrijske cone,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 smtClean="0"/>
              <a:t>zgodovina </a:t>
            </a:r>
            <a:r>
              <a:rPr lang="sl-SI" sz="6400" dirty="0"/>
              <a:t>industrijske cone,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opremljenost,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vsebina (vrsta dejavnosti),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zasedenost,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način upravljanja,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najpomembnejša podjetja,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cena m</a:t>
            </a:r>
            <a:r>
              <a:rPr lang="sl-SI" sz="6400" baseline="30000" dirty="0"/>
              <a:t>2</a:t>
            </a:r>
            <a:r>
              <a:rPr lang="sl-SI" sz="6400" dirty="0"/>
              <a:t>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način financiranja, </a:t>
            </a:r>
          </a:p>
          <a:p>
            <a:pPr marL="1077913" lvl="2" indent="-271463">
              <a:buFont typeface="Calibri" pitchFamily="34" charset="0"/>
              <a:buChar char="-"/>
              <a:tabLst>
                <a:tab pos="1076325" algn="l"/>
              </a:tabLst>
            </a:pPr>
            <a:r>
              <a:rPr lang="sl-SI" sz="6400" dirty="0"/>
              <a:t>sodelovanje z javnimi oblastmi na lokalni/regionalni/nacionalni ravni. </a:t>
            </a:r>
          </a:p>
          <a:p>
            <a:pPr lvl="0"/>
            <a:r>
              <a:rPr lang="sl-SI" sz="7200" dirty="0"/>
              <a:t>Povzetek glavnih ugotovitev študije.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79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44816" cy="720080"/>
          </a:xfrm>
        </p:spPr>
        <p:txBody>
          <a:bodyPr>
            <a:noAutofit/>
          </a:bodyPr>
          <a:lstStyle/>
          <a:p>
            <a:r>
              <a:rPr lang="sl-SI" sz="3200" dirty="0" smtClean="0"/>
              <a:t>Stanje vhodnih NTI kot delež v BDP v 2005 in 2011, v %</a:t>
            </a:r>
            <a:endParaRPr lang="sl-SI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643050"/>
          <a:ext cx="75438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081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7128792" cy="3782276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44816" cy="720080"/>
          </a:xfrm>
        </p:spPr>
        <p:txBody>
          <a:bodyPr>
            <a:noAutofit/>
          </a:bodyPr>
          <a:lstStyle/>
          <a:p>
            <a:r>
              <a:rPr lang="sl-SI" sz="3200" dirty="0" smtClean="0"/>
              <a:t>Lokacije obravnavanih con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7273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0012457"/>
              </p:ext>
            </p:extLst>
          </p:nvPr>
        </p:nvGraphicFramePr>
        <p:xfrm>
          <a:off x="899592" y="1412776"/>
          <a:ext cx="7272808" cy="533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</a:tblGrid>
              <a:tr h="23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Ime cone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Slobodna</a:t>
                      </a:r>
                      <a:r>
                        <a:rPr lang="sl-SI" sz="1000" dirty="0">
                          <a:effectLst/>
                        </a:rPr>
                        <a:t> zona Varaždin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Severna industrijska cona </a:t>
                      </a:r>
                      <a:r>
                        <a:rPr lang="sl-SI" sz="1000" dirty="0" err="1">
                          <a:effectLst/>
                        </a:rPr>
                        <a:t>Zalaegerszeg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Claudius</a:t>
                      </a:r>
                      <a:r>
                        <a:rPr lang="sl-SI" sz="1000" dirty="0">
                          <a:effectLst/>
                        </a:rPr>
                        <a:t> industrijski in inovacijski park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Zona </a:t>
                      </a:r>
                      <a:r>
                        <a:rPr lang="sl-SI" sz="1000" dirty="0" err="1">
                          <a:effectLst/>
                        </a:rPr>
                        <a:t>Industriale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di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Trieste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Industrijski park  </a:t>
                      </a:r>
                      <a:r>
                        <a:rPr lang="sl-SI" sz="1000" dirty="0" err="1">
                          <a:effectLst/>
                        </a:rPr>
                        <a:t>Voelkermarkt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Industrijski park St. Veit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Nitra</a:t>
                      </a:r>
                      <a:r>
                        <a:rPr lang="sl-SI" sz="1000" dirty="0">
                          <a:effectLst/>
                        </a:rPr>
                        <a:t> Industrijska cona Sever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</a:tr>
              <a:tr h="15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Lokacija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Varaždin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Zalaegerszeg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Szombathely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Trst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Voelkermarkt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St. Veit an der Glan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Nitra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77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Država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Hrvaška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Madžarska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Madžarska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Italija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Avstrija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Avstrija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Slovaška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77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Velikost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62 ha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400 ha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185 ha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800 ha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40 ha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50 ha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210 ha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24881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Zasedenost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100 %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5 %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95 %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100 %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Faza I: 53 %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Faza II: 21 %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70 %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85 %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38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Upravljanje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Slobodna</a:t>
                      </a:r>
                      <a:r>
                        <a:rPr lang="sl-SI" sz="1000" dirty="0">
                          <a:effectLst/>
                        </a:rPr>
                        <a:t> zona Varaždin d.o.o. 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Zalaegerszeg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Town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 smtClean="0">
                          <a:effectLst/>
                        </a:rPr>
                        <a:t>Development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SZOVA (prej </a:t>
                      </a:r>
                      <a:r>
                        <a:rPr lang="sl-SI" sz="1000" dirty="0" err="1">
                          <a:effectLst/>
                        </a:rPr>
                        <a:t>Claudius</a:t>
                      </a:r>
                      <a:r>
                        <a:rPr lang="sl-SI" sz="1000" dirty="0">
                          <a:effectLst/>
                        </a:rPr>
                        <a:t> industrijsko-inovacijski park d.o.o.)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Ente</a:t>
                      </a:r>
                      <a:r>
                        <a:rPr lang="sl-SI" sz="1000" dirty="0">
                          <a:effectLst/>
                        </a:rPr>
                        <a:t> Zona </a:t>
                      </a:r>
                      <a:r>
                        <a:rPr lang="sl-SI" sz="1000" dirty="0" err="1">
                          <a:effectLst/>
                        </a:rPr>
                        <a:t>Industriale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di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 smtClean="0">
                          <a:effectLst/>
                        </a:rPr>
                        <a:t>Trieste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Razvojna agencija Koroške (EAK) 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Razvojna agencija Koroške (EAK) 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Nitra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Invest</a:t>
                      </a:r>
                      <a:r>
                        <a:rPr lang="sl-SI" sz="1000" dirty="0">
                          <a:effectLst/>
                        </a:rPr>
                        <a:t> d.o.o.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232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Pravna oblika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Gospodarska družba z omejeno odgovornostjo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Zaprta delniška družba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Gospodarska družba z omejeno odgovornostjo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Javna neprofitna organizacija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Gospodarska družba z omejeno odgovornostjo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Gospodarska družba z omejeno odgovornostjo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Gospodarska družba z omejeno odgovornostjo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84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Ustanovitelji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Županija Varaždin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Mesto Varaždin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Občina Trnovec </a:t>
                      </a:r>
                      <a:r>
                        <a:rPr lang="sl-SI" sz="1000" dirty="0" err="1">
                          <a:effectLst/>
                        </a:rPr>
                        <a:t>Bartolovečki</a:t>
                      </a:r>
                      <a:endParaRPr lang="sl-SI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 err="1">
                          <a:effectLst/>
                        </a:rPr>
                        <a:t>Varkom</a:t>
                      </a:r>
                      <a:r>
                        <a:rPr lang="sl-SI" sz="1000" dirty="0">
                          <a:effectLst/>
                        </a:rPr>
                        <a:t> d.d.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 err="1">
                          <a:effectLst/>
                        </a:rPr>
                        <a:t>Termoplin</a:t>
                      </a:r>
                      <a:r>
                        <a:rPr lang="sl-SI" sz="1000" dirty="0">
                          <a:effectLst/>
                        </a:rPr>
                        <a:t> d.d.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Mesto Zalaegerszeg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Mesto Szombathely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Razvojna agencija Zahodno Panonske regije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Pokrajina Trst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Dežela Koroška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Dežela Koroška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Osebe zasebnega prava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</a:tbl>
          </a:graphicData>
        </a:graphic>
      </p:graphicFrame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/>
              <a:t>Pregled obravnavanih con (1)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33755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3316764"/>
              </p:ext>
            </p:extLst>
          </p:nvPr>
        </p:nvGraphicFramePr>
        <p:xfrm>
          <a:off x="899592" y="1484313"/>
          <a:ext cx="7272808" cy="496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</a:tblGrid>
              <a:tr h="575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Ime cone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Slobodna</a:t>
                      </a:r>
                      <a:r>
                        <a:rPr lang="sl-SI" sz="1000" dirty="0">
                          <a:effectLst/>
                        </a:rPr>
                        <a:t> zona Varaždin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Severna industrijska cona </a:t>
                      </a:r>
                      <a:r>
                        <a:rPr lang="sl-SI" sz="1000" dirty="0" err="1">
                          <a:effectLst/>
                        </a:rPr>
                        <a:t>Zalaegerszeg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Claudius</a:t>
                      </a:r>
                      <a:r>
                        <a:rPr lang="sl-SI" sz="1000" dirty="0">
                          <a:effectLst/>
                        </a:rPr>
                        <a:t> industrijski in inovacijski park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Zona </a:t>
                      </a:r>
                      <a:r>
                        <a:rPr lang="sl-SI" sz="1000" dirty="0" err="1">
                          <a:effectLst/>
                        </a:rPr>
                        <a:t>Industriale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di</a:t>
                      </a:r>
                      <a:r>
                        <a:rPr lang="sl-SI" sz="1000" dirty="0">
                          <a:effectLst/>
                        </a:rPr>
                        <a:t> </a:t>
                      </a:r>
                      <a:r>
                        <a:rPr lang="sl-SI" sz="1000" dirty="0" err="1">
                          <a:effectLst/>
                        </a:rPr>
                        <a:t>Trieste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Industrijski park  </a:t>
                      </a:r>
                      <a:r>
                        <a:rPr lang="sl-SI" sz="1000" dirty="0" err="1">
                          <a:effectLst/>
                        </a:rPr>
                        <a:t>Voelkermarkt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Industrijski park St. Veit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 err="1">
                          <a:effectLst/>
                        </a:rPr>
                        <a:t>Nitra</a:t>
                      </a:r>
                      <a:r>
                        <a:rPr lang="sl-SI" sz="1000" dirty="0">
                          <a:effectLst/>
                        </a:rPr>
                        <a:t> Industrijska cona Sever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 anchor="ctr"/>
                </a:tc>
              </a:tr>
              <a:tr h="575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Operativno financiranje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Sredstva županije in občine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Prodaja parcel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Opravljanje storitev za investitorje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Nakup in prodaja nepremičnin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Oddaja prostorov (inkubator)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Prodaja in oddaja zemljišč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Oddaja prostorov v inkubatorju in inovacijskem centru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Nakup in prodaja zemljišč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Oddaja prostorov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Nakup in prodaja zemljišč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Oddaja prostorov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Nakup in prodaja zemljišč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Oddaja prostorov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Nakup in prodaja zemljišč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77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Cena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5-13 EUR/m</a:t>
                      </a:r>
                      <a:r>
                        <a:rPr lang="sl-SI" sz="1000" baseline="30000" dirty="0">
                          <a:effectLst/>
                        </a:rPr>
                        <a:t>2</a:t>
                      </a:r>
                      <a:endParaRPr lang="sl-SI" sz="1000" baseline="30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18 </a:t>
                      </a:r>
                      <a:r>
                        <a:rPr lang="sl-SI" sz="1000" dirty="0" smtClean="0">
                          <a:effectLst/>
                        </a:rPr>
                        <a:t>EUR/m</a:t>
                      </a:r>
                      <a:r>
                        <a:rPr lang="sl-SI" sz="1000" baseline="30000" dirty="0" smtClean="0">
                          <a:effectLst/>
                        </a:rPr>
                        <a:t>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30-35 </a:t>
                      </a:r>
                      <a:r>
                        <a:rPr lang="sl-SI" sz="1000" dirty="0" smtClean="0">
                          <a:effectLst/>
                        </a:rPr>
                        <a:t>EUR/m</a:t>
                      </a:r>
                      <a:r>
                        <a:rPr lang="sl-SI" sz="1000" baseline="30000" dirty="0" smtClean="0">
                          <a:effectLst/>
                        </a:rPr>
                        <a:t>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80 </a:t>
                      </a:r>
                      <a:r>
                        <a:rPr lang="sl-SI" sz="1000" dirty="0" smtClean="0">
                          <a:effectLst/>
                        </a:rPr>
                        <a:t>EUR/m</a:t>
                      </a:r>
                      <a:r>
                        <a:rPr lang="sl-SI" sz="1000" baseline="30000" dirty="0" smtClean="0">
                          <a:effectLst/>
                        </a:rPr>
                        <a:t>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17-35 </a:t>
                      </a:r>
                      <a:r>
                        <a:rPr lang="sl-SI" sz="1000" dirty="0" smtClean="0">
                          <a:effectLst/>
                        </a:rPr>
                        <a:t>EUR/m</a:t>
                      </a:r>
                      <a:r>
                        <a:rPr lang="sl-SI" sz="1000" baseline="30000" dirty="0" smtClean="0">
                          <a:effectLst/>
                        </a:rPr>
                        <a:t>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60 EUR </a:t>
                      </a:r>
                      <a:r>
                        <a:rPr lang="sl-SI" sz="1000" dirty="0" smtClean="0">
                          <a:effectLst/>
                        </a:rPr>
                        <a:t>m</a:t>
                      </a:r>
                      <a:r>
                        <a:rPr lang="sl-SI" sz="1000" baseline="30000" dirty="0" smtClean="0">
                          <a:effectLst/>
                        </a:rPr>
                        <a:t>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25 </a:t>
                      </a:r>
                      <a:r>
                        <a:rPr lang="sl-SI" sz="1000" dirty="0" smtClean="0">
                          <a:effectLst/>
                        </a:rPr>
                        <a:t>EUR/m</a:t>
                      </a:r>
                      <a:r>
                        <a:rPr lang="sl-SI" sz="1000" baseline="30000" dirty="0" smtClean="0">
                          <a:effectLst/>
                        </a:rPr>
                        <a:t>2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  <a:tr h="1056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Spodbude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Znižanje lokalnih dajatev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Nizka cena površin v coni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Na nacionalni ravni spodbude za proste cone (nižji davek na dobiček, oprostitev DDV)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Oprostitev davka na nepremičnine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Nizek davek na industrijsko dejavnost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l-SI" sz="1000" dirty="0">
                          <a:effectLst/>
                        </a:rPr>
                        <a:t>Nižja cena, odvisna od zneska investicije, števila novo zaposlenih in zneska letnega prihodka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Oprostitev plačila komunalnega prispevka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7" marR="50587" marT="0" marB="0"/>
                </a:tc>
              </a:tr>
            </a:tbl>
          </a:graphicData>
        </a:graphic>
      </p:graphicFrame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/>
              <a:t>Pregled obravnavanih con (2)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28859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4255</TotalTime>
  <Words>1661</Words>
  <Application>Microsoft Office PowerPoint</Application>
  <PresentationFormat>Diaprojekcija na zaslonu (4:3)</PresentationFormat>
  <Paragraphs>338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NewsPrint</vt:lpstr>
      <vt:lpstr>Vloga industrijskih con pri privabljanju NTI v konkurenčnih državah</vt:lpstr>
      <vt:lpstr>Struktura predstavitve</vt:lpstr>
      <vt:lpstr>Ključni lokacijski faktorji privabljanja NTI</vt:lpstr>
      <vt:lpstr>Izhodišča</vt:lpstr>
      <vt:lpstr>Metodologija: opis dela</vt:lpstr>
      <vt:lpstr>Stanje vhodnih NTI kot delež v BDP v 2005 in 2011, v %</vt:lpstr>
      <vt:lpstr>Lokacije obravnavanih con</vt:lpstr>
      <vt:lpstr>Pregled obravnavanih con (1)</vt:lpstr>
      <vt:lpstr>Pregled obravnavanih con (2)</vt:lpstr>
      <vt:lpstr>Zalaegerszeg – Severna industrijska cona</vt:lpstr>
      <vt:lpstr>Szombathely – Industrijski in inovacijski park Claudius</vt:lpstr>
      <vt:lpstr>Nitra – Industrijski park Nitra Sever</vt:lpstr>
      <vt:lpstr>Voelkermarkt (Velikovec) – Industrijski park Voelkermarkt</vt:lpstr>
      <vt:lpstr>Industrijska cona St. Veit an der Glan (Šentvid ob Glini) </vt:lpstr>
      <vt:lpstr>Trst – Zona Industriale di Trieste</vt:lpstr>
      <vt:lpstr>Varaždin – Prosta cona Varaždin</vt:lpstr>
      <vt:lpstr>Sklepne ugotovitve (1)</vt:lpstr>
      <vt:lpstr>Sklepne ugotovitve (2)</vt:lpstr>
    </vt:vector>
  </TitlesOfParts>
  <Company>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Vloga industrijskih con pri privabljanju NTI v konkurenčnih državah</dc:title>
  <dc:creator>Klemen Koman</dc:creator>
  <cp:lastModifiedBy>LidijaVinkovic</cp:lastModifiedBy>
  <cp:revision>60</cp:revision>
  <cp:lastPrinted>2013-03-18T12:03:02Z</cp:lastPrinted>
  <dcterms:created xsi:type="dcterms:W3CDTF">2013-03-14T13:15:15Z</dcterms:created>
  <dcterms:modified xsi:type="dcterms:W3CDTF">2013-05-08T13:32:04Z</dcterms:modified>
</cp:coreProperties>
</file>