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2"/>
  </p:notesMasterIdLst>
  <p:sldIdLst>
    <p:sldId id="256" r:id="rId2"/>
    <p:sldId id="270" r:id="rId3"/>
    <p:sldId id="271" r:id="rId4"/>
    <p:sldId id="272" r:id="rId5"/>
    <p:sldId id="286" r:id="rId6"/>
    <p:sldId id="304" r:id="rId7"/>
    <p:sldId id="317" r:id="rId8"/>
    <p:sldId id="283" r:id="rId9"/>
    <p:sldId id="292" r:id="rId10"/>
    <p:sldId id="288" r:id="rId11"/>
    <p:sldId id="273" r:id="rId12"/>
    <p:sldId id="276" r:id="rId13"/>
    <p:sldId id="274" r:id="rId14"/>
    <p:sldId id="275" r:id="rId15"/>
    <p:sldId id="284" r:id="rId16"/>
    <p:sldId id="290" r:id="rId17"/>
    <p:sldId id="291" r:id="rId18"/>
    <p:sldId id="285" r:id="rId19"/>
    <p:sldId id="293" r:id="rId20"/>
    <p:sldId id="294" r:id="rId21"/>
    <p:sldId id="295" r:id="rId22"/>
    <p:sldId id="307" r:id="rId23"/>
    <p:sldId id="282" r:id="rId24"/>
    <p:sldId id="278" r:id="rId25"/>
    <p:sldId id="279" r:id="rId26"/>
    <p:sldId id="281" r:id="rId27"/>
    <p:sldId id="280" r:id="rId28"/>
    <p:sldId id="319" r:id="rId29"/>
    <p:sldId id="277" r:id="rId30"/>
    <p:sldId id="308" r:id="rId31"/>
    <p:sldId id="296" r:id="rId32"/>
    <p:sldId id="305" r:id="rId33"/>
    <p:sldId id="318" r:id="rId34"/>
    <p:sldId id="297" r:id="rId35"/>
    <p:sldId id="310" r:id="rId36"/>
    <p:sldId id="309" r:id="rId37"/>
    <p:sldId id="298" r:id="rId38"/>
    <p:sldId id="311" r:id="rId39"/>
    <p:sldId id="299" r:id="rId40"/>
    <p:sldId id="312" r:id="rId41"/>
    <p:sldId id="300" r:id="rId42"/>
    <p:sldId id="313" r:id="rId43"/>
    <p:sldId id="301" r:id="rId44"/>
    <p:sldId id="302" r:id="rId45"/>
    <p:sldId id="289" r:id="rId46"/>
    <p:sldId id="287" r:id="rId47"/>
    <p:sldId id="303" r:id="rId48"/>
    <p:sldId id="314" r:id="rId49"/>
    <p:sldId id="306" r:id="rId50"/>
    <p:sldId id="315" r:id="rId51"/>
  </p:sldIdLst>
  <p:sldSz cx="9144000" cy="6858000" type="screen4x3"/>
  <p:notesSz cx="6858000" cy="9945688"/>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DF41"/>
    <a:srgbClr val="83983D"/>
    <a:srgbClr val="5BC560"/>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55" autoAdjust="0"/>
    <p:restoredTop sz="95540" autoAdjust="0"/>
  </p:normalViewPr>
  <p:slideViewPr>
    <p:cSldViewPr>
      <p:cViewPr varScale="1">
        <p:scale>
          <a:sx n="106" d="100"/>
          <a:sy n="106" d="100"/>
        </p:scale>
        <p:origin x="1350"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D2DC79-ABAB-4DC9-8D18-1BE2E875B750}" type="doc">
      <dgm:prSet loTypeId="urn:microsoft.com/office/officeart/2005/8/layout/cycle4" loCatId="cycle" qsTypeId="urn:microsoft.com/office/officeart/2005/8/quickstyle/3d2" qsCatId="3D" csTypeId="urn:microsoft.com/office/officeart/2005/8/colors/colorful5" csCatId="colorful" phldr="1"/>
      <dgm:spPr/>
      <dgm:t>
        <a:bodyPr/>
        <a:lstStyle/>
        <a:p>
          <a:endParaRPr lang="sl-SI"/>
        </a:p>
      </dgm:t>
    </dgm:pt>
    <dgm:pt modelId="{774D5B9F-9C71-473A-B901-FDAAB271C0E6}">
      <dgm:prSet phldrT="[Text]"/>
      <dgm:spPr/>
      <dgm:t>
        <a:bodyPr/>
        <a:lstStyle/>
        <a:p>
          <a:r>
            <a:rPr lang="sl-SI" dirty="0" smtClean="0"/>
            <a:t>EU – vzhod: 3.707.520 €</a:t>
          </a:r>
          <a:endParaRPr lang="sl-SI" dirty="0"/>
        </a:p>
      </dgm:t>
    </dgm:pt>
    <dgm:pt modelId="{7678D42B-C3A0-4A0E-8D2C-521E71BAC541}" type="parTrans" cxnId="{E8845E20-7215-4B44-8923-F17CB5F287C7}">
      <dgm:prSet/>
      <dgm:spPr/>
      <dgm:t>
        <a:bodyPr/>
        <a:lstStyle/>
        <a:p>
          <a:endParaRPr lang="sl-SI"/>
        </a:p>
      </dgm:t>
    </dgm:pt>
    <dgm:pt modelId="{C8534423-D235-4CF9-AA18-F5BC8CE6F200}" type="sibTrans" cxnId="{E8845E20-7215-4B44-8923-F17CB5F287C7}">
      <dgm:prSet/>
      <dgm:spPr/>
      <dgm:t>
        <a:bodyPr/>
        <a:lstStyle/>
        <a:p>
          <a:endParaRPr lang="sl-SI"/>
        </a:p>
      </dgm:t>
    </dgm:pt>
    <dgm:pt modelId="{55D859ED-3EF6-4648-9CB8-724AFBA4FF62}">
      <dgm:prSet phldrT="[Text]"/>
      <dgm:spPr/>
      <dgm:t>
        <a:bodyPr/>
        <a:lstStyle/>
        <a:p>
          <a:r>
            <a:rPr lang="sl-SI" dirty="0" smtClean="0"/>
            <a:t>EU – zahod: 2.692.480 €</a:t>
          </a:r>
          <a:endParaRPr lang="sl-SI" dirty="0"/>
        </a:p>
      </dgm:t>
    </dgm:pt>
    <dgm:pt modelId="{05F649F6-07BA-4818-B15C-5A68AC7439F9}" type="parTrans" cxnId="{21007D52-0514-42EE-93E1-33C06A2528F6}">
      <dgm:prSet/>
      <dgm:spPr/>
      <dgm:t>
        <a:bodyPr/>
        <a:lstStyle/>
        <a:p>
          <a:endParaRPr lang="sl-SI"/>
        </a:p>
      </dgm:t>
    </dgm:pt>
    <dgm:pt modelId="{44C7776C-5A85-4EA8-969F-5015B03D3801}" type="sibTrans" cxnId="{21007D52-0514-42EE-93E1-33C06A2528F6}">
      <dgm:prSet/>
      <dgm:spPr/>
      <dgm:t>
        <a:bodyPr/>
        <a:lstStyle/>
        <a:p>
          <a:endParaRPr lang="sl-SI"/>
        </a:p>
      </dgm:t>
    </dgm:pt>
    <dgm:pt modelId="{5199BDEF-C167-40B7-A69E-8CF205E335F7}">
      <dgm:prSet phldrT="[Text]"/>
      <dgm:spPr/>
      <dgm:t>
        <a:bodyPr/>
        <a:lstStyle/>
        <a:p>
          <a:r>
            <a:rPr lang="sl-SI" dirty="0" smtClean="0"/>
            <a:t>SLO – zahod: 673.120 €</a:t>
          </a:r>
          <a:endParaRPr lang="sl-SI" dirty="0"/>
        </a:p>
      </dgm:t>
    </dgm:pt>
    <dgm:pt modelId="{3C8052C3-A66B-4A75-850D-EAC90AB3F4C7}" type="parTrans" cxnId="{DA77B8F2-58BD-4108-ABE4-86E415458A69}">
      <dgm:prSet/>
      <dgm:spPr/>
      <dgm:t>
        <a:bodyPr/>
        <a:lstStyle/>
        <a:p>
          <a:endParaRPr lang="sl-SI"/>
        </a:p>
      </dgm:t>
    </dgm:pt>
    <dgm:pt modelId="{5080E0F7-F2D2-4535-9EDC-496E1F5FDBB0}" type="sibTrans" cxnId="{DA77B8F2-58BD-4108-ABE4-86E415458A69}">
      <dgm:prSet/>
      <dgm:spPr/>
      <dgm:t>
        <a:bodyPr/>
        <a:lstStyle/>
        <a:p>
          <a:endParaRPr lang="sl-SI"/>
        </a:p>
      </dgm:t>
    </dgm:pt>
    <dgm:pt modelId="{36F48361-8D47-4F50-8E1F-D6C4407C97CA}">
      <dgm:prSet phldrT="[Text]"/>
      <dgm:spPr/>
      <dgm:t>
        <a:bodyPr/>
        <a:lstStyle/>
        <a:p>
          <a:r>
            <a:rPr lang="sl-SI" dirty="0" smtClean="0"/>
            <a:t>SLO –vzhod: 926.880 €</a:t>
          </a:r>
          <a:endParaRPr lang="sl-SI" dirty="0"/>
        </a:p>
      </dgm:t>
    </dgm:pt>
    <dgm:pt modelId="{05676676-50E7-4058-ACFE-41DFF0659575}" type="parTrans" cxnId="{EB571109-EAAB-4F78-B4B2-9C8DAD162C0F}">
      <dgm:prSet/>
      <dgm:spPr/>
      <dgm:t>
        <a:bodyPr/>
        <a:lstStyle/>
        <a:p>
          <a:endParaRPr lang="sl-SI"/>
        </a:p>
      </dgm:t>
    </dgm:pt>
    <dgm:pt modelId="{B2FB5F4C-A132-4237-83E1-29FC7EB6B8B7}" type="sibTrans" cxnId="{EB571109-EAAB-4F78-B4B2-9C8DAD162C0F}">
      <dgm:prSet/>
      <dgm:spPr/>
      <dgm:t>
        <a:bodyPr/>
        <a:lstStyle/>
        <a:p>
          <a:endParaRPr lang="sl-SI"/>
        </a:p>
      </dgm:t>
    </dgm:pt>
    <dgm:pt modelId="{068D5F3E-FF0A-4705-A7DC-2FA204AD59B9}" type="pres">
      <dgm:prSet presAssocID="{26D2DC79-ABAB-4DC9-8D18-1BE2E875B750}" presName="cycleMatrixDiagram" presStyleCnt="0">
        <dgm:presLayoutVars>
          <dgm:chMax val="1"/>
          <dgm:dir/>
          <dgm:animLvl val="lvl"/>
          <dgm:resizeHandles val="exact"/>
        </dgm:presLayoutVars>
      </dgm:prSet>
      <dgm:spPr/>
      <dgm:t>
        <a:bodyPr/>
        <a:lstStyle/>
        <a:p>
          <a:endParaRPr lang="sl-SI"/>
        </a:p>
      </dgm:t>
    </dgm:pt>
    <dgm:pt modelId="{58CC7DAA-081A-426E-825E-82D32943F038}" type="pres">
      <dgm:prSet presAssocID="{26D2DC79-ABAB-4DC9-8D18-1BE2E875B750}" presName="children" presStyleCnt="0"/>
      <dgm:spPr/>
    </dgm:pt>
    <dgm:pt modelId="{EC5D03F1-BBAD-43C8-9136-5D8B8B098261}" type="pres">
      <dgm:prSet presAssocID="{26D2DC79-ABAB-4DC9-8D18-1BE2E875B750}" presName="childPlaceholder" presStyleCnt="0"/>
      <dgm:spPr/>
    </dgm:pt>
    <dgm:pt modelId="{C8867246-A458-4EF9-9E50-5676C396CEDA}" type="pres">
      <dgm:prSet presAssocID="{26D2DC79-ABAB-4DC9-8D18-1BE2E875B750}" presName="circle" presStyleCnt="0"/>
      <dgm:spPr/>
    </dgm:pt>
    <dgm:pt modelId="{98A9362E-FC33-4C9A-BE53-8807043FB800}" type="pres">
      <dgm:prSet presAssocID="{26D2DC79-ABAB-4DC9-8D18-1BE2E875B750}" presName="quadrant1" presStyleLbl="node1" presStyleIdx="0" presStyleCnt="4">
        <dgm:presLayoutVars>
          <dgm:chMax val="1"/>
          <dgm:bulletEnabled val="1"/>
        </dgm:presLayoutVars>
      </dgm:prSet>
      <dgm:spPr/>
      <dgm:t>
        <a:bodyPr/>
        <a:lstStyle/>
        <a:p>
          <a:endParaRPr lang="sl-SI"/>
        </a:p>
      </dgm:t>
    </dgm:pt>
    <dgm:pt modelId="{A40B0C8D-6228-4F13-AA4F-D0F6740A3793}" type="pres">
      <dgm:prSet presAssocID="{26D2DC79-ABAB-4DC9-8D18-1BE2E875B750}" presName="quadrant2" presStyleLbl="node1" presStyleIdx="1" presStyleCnt="4">
        <dgm:presLayoutVars>
          <dgm:chMax val="1"/>
          <dgm:bulletEnabled val="1"/>
        </dgm:presLayoutVars>
      </dgm:prSet>
      <dgm:spPr/>
      <dgm:t>
        <a:bodyPr/>
        <a:lstStyle/>
        <a:p>
          <a:endParaRPr lang="sl-SI"/>
        </a:p>
      </dgm:t>
    </dgm:pt>
    <dgm:pt modelId="{07126811-401A-40BA-840A-829A0171A194}" type="pres">
      <dgm:prSet presAssocID="{26D2DC79-ABAB-4DC9-8D18-1BE2E875B750}" presName="quadrant3" presStyleLbl="node1" presStyleIdx="2" presStyleCnt="4">
        <dgm:presLayoutVars>
          <dgm:chMax val="1"/>
          <dgm:bulletEnabled val="1"/>
        </dgm:presLayoutVars>
      </dgm:prSet>
      <dgm:spPr/>
      <dgm:t>
        <a:bodyPr/>
        <a:lstStyle/>
        <a:p>
          <a:endParaRPr lang="sl-SI"/>
        </a:p>
      </dgm:t>
    </dgm:pt>
    <dgm:pt modelId="{03ECCCEF-5683-4E07-8C51-2258B2CB617E}" type="pres">
      <dgm:prSet presAssocID="{26D2DC79-ABAB-4DC9-8D18-1BE2E875B750}" presName="quadrant4" presStyleLbl="node1" presStyleIdx="3" presStyleCnt="4">
        <dgm:presLayoutVars>
          <dgm:chMax val="1"/>
          <dgm:bulletEnabled val="1"/>
        </dgm:presLayoutVars>
      </dgm:prSet>
      <dgm:spPr/>
      <dgm:t>
        <a:bodyPr/>
        <a:lstStyle/>
        <a:p>
          <a:endParaRPr lang="sl-SI"/>
        </a:p>
      </dgm:t>
    </dgm:pt>
    <dgm:pt modelId="{6E96687F-F6F0-4B66-8525-4B5A63B863FF}" type="pres">
      <dgm:prSet presAssocID="{26D2DC79-ABAB-4DC9-8D18-1BE2E875B750}" presName="quadrantPlaceholder" presStyleCnt="0"/>
      <dgm:spPr/>
    </dgm:pt>
    <dgm:pt modelId="{47926D22-4D15-424A-9852-E1F6DA2FF2C6}" type="pres">
      <dgm:prSet presAssocID="{26D2DC79-ABAB-4DC9-8D18-1BE2E875B750}" presName="center1" presStyleLbl="fgShp" presStyleIdx="0" presStyleCnt="2"/>
      <dgm:spPr/>
    </dgm:pt>
    <dgm:pt modelId="{DB54B53F-7093-4F87-9513-10F429F7C286}" type="pres">
      <dgm:prSet presAssocID="{26D2DC79-ABAB-4DC9-8D18-1BE2E875B750}" presName="center2" presStyleLbl="fgShp" presStyleIdx="1" presStyleCnt="2"/>
      <dgm:spPr/>
    </dgm:pt>
  </dgm:ptLst>
  <dgm:cxnLst>
    <dgm:cxn modelId="{66576FAE-582C-494A-A1BA-7CDE12C6821D}" type="presOf" srcId="{36F48361-8D47-4F50-8E1F-D6C4407C97CA}" destId="{03ECCCEF-5683-4E07-8C51-2258B2CB617E}" srcOrd="0" destOrd="0" presId="urn:microsoft.com/office/officeart/2005/8/layout/cycle4"/>
    <dgm:cxn modelId="{0EE06F10-1B6A-4818-829C-5A6E26844DF7}" type="presOf" srcId="{5199BDEF-C167-40B7-A69E-8CF205E335F7}" destId="{07126811-401A-40BA-840A-829A0171A194}" srcOrd="0" destOrd="0" presId="urn:microsoft.com/office/officeart/2005/8/layout/cycle4"/>
    <dgm:cxn modelId="{E8845E20-7215-4B44-8923-F17CB5F287C7}" srcId="{26D2DC79-ABAB-4DC9-8D18-1BE2E875B750}" destId="{774D5B9F-9C71-473A-B901-FDAAB271C0E6}" srcOrd="0" destOrd="0" parTransId="{7678D42B-C3A0-4A0E-8D2C-521E71BAC541}" sibTransId="{C8534423-D235-4CF9-AA18-F5BC8CE6F200}"/>
    <dgm:cxn modelId="{7E921BF5-2B38-4FCE-957C-1A134D7D1B31}" type="presOf" srcId="{26D2DC79-ABAB-4DC9-8D18-1BE2E875B750}" destId="{068D5F3E-FF0A-4705-A7DC-2FA204AD59B9}" srcOrd="0" destOrd="0" presId="urn:microsoft.com/office/officeart/2005/8/layout/cycle4"/>
    <dgm:cxn modelId="{DA77B8F2-58BD-4108-ABE4-86E415458A69}" srcId="{26D2DC79-ABAB-4DC9-8D18-1BE2E875B750}" destId="{5199BDEF-C167-40B7-A69E-8CF205E335F7}" srcOrd="2" destOrd="0" parTransId="{3C8052C3-A66B-4A75-850D-EAC90AB3F4C7}" sibTransId="{5080E0F7-F2D2-4535-9EDC-496E1F5FDBB0}"/>
    <dgm:cxn modelId="{77F9F8DE-06BE-4225-8CB0-7B9A55E954E3}" type="presOf" srcId="{55D859ED-3EF6-4648-9CB8-724AFBA4FF62}" destId="{A40B0C8D-6228-4F13-AA4F-D0F6740A3793}" srcOrd="0" destOrd="0" presId="urn:microsoft.com/office/officeart/2005/8/layout/cycle4"/>
    <dgm:cxn modelId="{EB571109-EAAB-4F78-B4B2-9C8DAD162C0F}" srcId="{26D2DC79-ABAB-4DC9-8D18-1BE2E875B750}" destId="{36F48361-8D47-4F50-8E1F-D6C4407C97CA}" srcOrd="3" destOrd="0" parTransId="{05676676-50E7-4058-ACFE-41DFF0659575}" sibTransId="{B2FB5F4C-A132-4237-83E1-29FC7EB6B8B7}"/>
    <dgm:cxn modelId="{79F11A5A-8C92-4DF0-B17F-84214F88E226}" type="presOf" srcId="{774D5B9F-9C71-473A-B901-FDAAB271C0E6}" destId="{98A9362E-FC33-4C9A-BE53-8807043FB800}" srcOrd="0" destOrd="0" presId="urn:microsoft.com/office/officeart/2005/8/layout/cycle4"/>
    <dgm:cxn modelId="{21007D52-0514-42EE-93E1-33C06A2528F6}" srcId="{26D2DC79-ABAB-4DC9-8D18-1BE2E875B750}" destId="{55D859ED-3EF6-4648-9CB8-724AFBA4FF62}" srcOrd="1" destOrd="0" parTransId="{05F649F6-07BA-4818-B15C-5A68AC7439F9}" sibTransId="{44C7776C-5A85-4EA8-969F-5015B03D3801}"/>
    <dgm:cxn modelId="{5F945E12-E74B-478F-B65A-771FF25A86B0}" type="presParOf" srcId="{068D5F3E-FF0A-4705-A7DC-2FA204AD59B9}" destId="{58CC7DAA-081A-426E-825E-82D32943F038}" srcOrd="0" destOrd="0" presId="urn:microsoft.com/office/officeart/2005/8/layout/cycle4"/>
    <dgm:cxn modelId="{A1E66EB0-E350-4203-BBBD-610EEEF8FBEE}" type="presParOf" srcId="{58CC7DAA-081A-426E-825E-82D32943F038}" destId="{EC5D03F1-BBAD-43C8-9136-5D8B8B098261}" srcOrd="0" destOrd="0" presId="urn:microsoft.com/office/officeart/2005/8/layout/cycle4"/>
    <dgm:cxn modelId="{41B68B8F-9A9B-42EB-A423-9FDF209CA169}" type="presParOf" srcId="{068D5F3E-FF0A-4705-A7DC-2FA204AD59B9}" destId="{C8867246-A458-4EF9-9E50-5676C396CEDA}" srcOrd="1" destOrd="0" presId="urn:microsoft.com/office/officeart/2005/8/layout/cycle4"/>
    <dgm:cxn modelId="{DC455B06-5AC7-492C-9D35-5911EFC498A8}" type="presParOf" srcId="{C8867246-A458-4EF9-9E50-5676C396CEDA}" destId="{98A9362E-FC33-4C9A-BE53-8807043FB800}" srcOrd="0" destOrd="0" presId="urn:microsoft.com/office/officeart/2005/8/layout/cycle4"/>
    <dgm:cxn modelId="{6FE94A0D-7BBD-4069-8AFA-C50DB5C8E1B9}" type="presParOf" srcId="{C8867246-A458-4EF9-9E50-5676C396CEDA}" destId="{A40B0C8D-6228-4F13-AA4F-D0F6740A3793}" srcOrd="1" destOrd="0" presId="urn:microsoft.com/office/officeart/2005/8/layout/cycle4"/>
    <dgm:cxn modelId="{D20BF3C4-40A4-4568-9360-21E3215BDD69}" type="presParOf" srcId="{C8867246-A458-4EF9-9E50-5676C396CEDA}" destId="{07126811-401A-40BA-840A-829A0171A194}" srcOrd="2" destOrd="0" presId="urn:microsoft.com/office/officeart/2005/8/layout/cycle4"/>
    <dgm:cxn modelId="{73D72156-6972-4628-A553-8A3A7598DDC9}" type="presParOf" srcId="{C8867246-A458-4EF9-9E50-5676C396CEDA}" destId="{03ECCCEF-5683-4E07-8C51-2258B2CB617E}" srcOrd="3" destOrd="0" presId="urn:microsoft.com/office/officeart/2005/8/layout/cycle4"/>
    <dgm:cxn modelId="{90B05510-720A-4590-AD83-8FEBBF8A207B}" type="presParOf" srcId="{C8867246-A458-4EF9-9E50-5676C396CEDA}" destId="{6E96687F-F6F0-4B66-8525-4B5A63B863FF}" srcOrd="4" destOrd="0" presId="urn:microsoft.com/office/officeart/2005/8/layout/cycle4"/>
    <dgm:cxn modelId="{9E718C39-997E-483F-887A-B697E941D0E4}" type="presParOf" srcId="{068D5F3E-FF0A-4705-A7DC-2FA204AD59B9}" destId="{47926D22-4D15-424A-9852-E1F6DA2FF2C6}" srcOrd="2" destOrd="0" presId="urn:microsoft.com/office/officeart/2005/8/layout/cycle4"/>
    <dgm:cxn modelId="{FAA66B5F-95E1-42A9-B944-58EB50E1096D}" type="presParOf" srcId="{068D5F3E-FF0A-4705-A7DC-2FA204AD59B9}" destId="{DB54B53F-7093-4F87-9513-10F429F7C286}"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075786A-2C44-488B-84B5-83136143D664}" type="doc">
      <dgm:prSet loTypeId="urn:microsoft.com/office/officeart/2009/3/layout/PlusandMinus" loCatId="relationship" qsTypeId="urn:microsoft.com/office/officeart/2005/8/quickstyle/simple1" qsCatId="simple" csTypeId="urn:microsoft.com/office/officeart/2005/8/colors/accent0_2" csCatId="mainScheme" phldr="1"/>
      <dgm:spPr/>
      <dgm:t>
        <a:bodyPr/>
        <a:lstStyle/>
        <a:p>
          <a:endParaRPr lang="sl-SI"/>
        </a:p>
      </dgm:t>
    </dgm:pt>
    <dgm:pt modelId="{2031822C-4C1F-4DCC-9505-8E7CA89174D3}">
      <dgm:prSet phldrT="[Text]" custT="1"/>
      <dgm:spPr/>
      <dgm:t>
        <a:bodyPr/>
        <a:lstStyle/>
        <a:p>
          <a:pPr>
            <a:lnSpc>
              <a:spcPct val="90000"/>
            </a:lnSpc>
            <a:spcAft>
              <a:spcPct val="35000"/>
            </a:spcAft>
          </a:pPr>
          <a:r>
            <a:rPr lang="sl-SI" sz="3200" dirty="0" smtClean="0"/>
            <a:t>MSP</a:t>
          </a:r>
        </a:p>
        <a:p>
          <a:pPr>
            <a:lnSpc>
              <a:spcPct val="100000"/>
            </a:lnSpc>
            <a:spcAft>
              <a:spcPts val="0"/>
            </a:spcAft>
          </a:pPr>
          <a:r>
            <a:rPr lang="sl-SI" sz="3200" dirty="0" smtClean="0"/>
            <a:t>velika podjetja </a:t>
          </a:r>
        </a:p>
        <a:p>
          <a:pPr>
            <a:lnSpc>
              <a:spcPct val="90000"/>
            </a:lnSpc>
            <a:spcAft>
              <a:spcPts val="0"/>
            </a:spcAft>
          </a:pPr>
          <a:r>
            <a:rPr lang="sl-SI" sz="2000" dirty="0" smtClean="0"/>
            <a:t>(sedež v </a:t>
          </a:r>
          <a:r>
            <a:rPr lang="sl-SI" sz="2000" b="1" dirty="0" smtClean="0"/>
            <a:t>vzhodni</a:t>
          </a:r>
          <a:r>
            <a:rPr lang="sl-SI" sz="2000" dirty="0" smtClean="0"/>
            <a:t> </a:t>
          </a:r>
          <a:r>
            <a:rPr lang="sl-SI" sz="2000" dirty="0" err="1" smtClean="0"/>
            <a:t>koh</a:t>
          </a:r>
          <a:r>
            <a:rPr lang="sl-SI" sz="2000" dirty="0" smtClean="0"/>
            <a:t>. regiji)</a:t>
          </a:r>
          <a:endParaRPr lang="sl-SI" sz="2000" dirty="0"/>
        </a:p>
      </dgm:t>
    </dgm:pt>
    <dgm:pt modelId="{FCD39615-956F-48C7-85DA-300D9387C636}" type="parTrans" cxnId="{B5749CF7-7A76-463D-A1E7-6B5648FFB5F2}">
      <dgm:prSet/>
      <dgm:spPr/>
      <dgm:t>
        <a:bodyPr/>
        <a:lstStyle/>
        <a:p>
          <a:endParaRPr lang="sl-SI"/>
        </a:p>
      </dgm:t>
    </dgm:pt>
    <dgm:pt modelId="{C0901503-C00A-4DE6-8F4D-779E2F536208}" type="sibTrans" cxnId="{B5749CF7-7A76-463D-A1E7-6B5648FFB5F2}">
      <dgm:prSet/>
      <dgm:spPr/>
      <dgm:t>
        <a:bodyPr/>
        <a:lstStyle/>
        <a:p>
          <a:endParaRPr lang="sl-SI"/>
        </a:p>
      </dgm:t>
    </dgm:pt>
    <dgm:pt modelId="{B4C854DA-60A1-483F-978D-374EA0A841C3}">
      <dgm:prSet phldrT="[Text]" custT="1"/>
      <dgm:spPr/>
      <dgm:t>
        <a:bodyPr/>
        <a:lstStyle/>
        <a:p>
          <a:r>
            <a:rPr lang="sl-SI" sz="3200" dirty="0" smtClean="0">
              <a:solidFill>
                <a:srgbClr val="FF0000"/>
              </a:solidFill>
            </a:rPr>
            <a:t>javne raziskovalne organizacije</a:t>
          </a:r>
        </a:p>
        <a:p>
          <a:r>
            <a:rPr lang="sl-SI" sz="2000" dirty="0" smtClean="0">
              <a:solidFill>
                <a:srgbClr val="FF0000"/>
              </a:solidFill>
            </a:rPr>
            <a:t>(javni raziskovalni zavodi in javni visokošolski zavodi, ki jih je ustanovila RS)</a:t>
          </a:r>
          <a:endParaRPr lang="sl-SI" sz="2000" dirty="0">
            <a:solidFill>
              <a:srgbClr val="FF0000"/>
            </a:solidFill>
          </a:endParaRPr>
        </a:p>
      </dgm:t>
    </dgm:pt>
    <dgm:pt modelId="{6E5734D4-FCEE-48AC-B5DE-23A244613DA4}" type="parTrans" cxnId="{866AF6C4-1EBA-4BDF-9356-C8ACFB28618C}">
      <dgm:prSet/>
      <dgm:spPr/>
      <dgm:t>
        <a:bodyPr/>
        <a:lstStyle/>
        <a:p>
          <a:endParaRPr lang="sl-SI"/>
        </a:p>
      </dgm:t>
    </dgm:pt>
    <dgm:pt modelId="{3C4F0BE1-DC57-4266-AEE7-F24A0BE46C46}" type="sibTrans" cxnId="{866AF6C4-1EBA-4BDF-9356-C8ACFB28618C}">
      <dgm:prSet/>
      <dgm:spPr/>
      <dgm:t>
        <a:bodyPr/>
        <a:lstStyle/>
        <a:p>
          <a:endParaRPr lang="sl-SI"/>
        </a:p>
      </dgm:t>
    </dgm:pt>
    <dgm:pt modelId="{E7601FCB-3A99-4478-B01B-A9ADE50D5E74}" type="pres">
      <dgm:prSet presAssocID="{D075786A-2C44-488B-84B5-83136143D664}" presName="Name0" presStyleCnt="0">
        <dgm:presLayoutVars>
          <dgm:chMax val="2"/>
          <dgm:chPref val="2"/>
          <dgm:dir/>
          <dgm:animOne/>
          <dgm:resizeHandles val="exact"/>
        </dgm:presLayoutVars>
      </dgm:prSet>
      <dgm:spPr/>
      <dgm:t>
        <a:bodyPr/>
        <a:lstStyle/>
        <a:p>
          <a:endParaRPr lang="sl-SI"/>
        </a:p>
      </dgm:t>
    </dgm:pt>
    <dgm:pt modelId="{DFC3C5C9-D852-4AC6-9E30-F15E6E16ED70}" type="pres">
      <dgm:prSet presAssocID="{D075786A-2C44-488B-84B5-83136143D664}" presName="Background" presStyleLbl="bgImgPlace1" presStyleIdx="0" presStyleCnt="1" custLinFactNeighborX="-4468" custLinFactNeighborY="21603"/>
      <dgm:spPr/>
    </dgm:pt>
    <dgm:pt modelId="{D384509A-16FC-4798-90A7-210EF4DEA641}" type="pres">
      <dgm:prSet presAssocID="{D075786A-2C44-488B-84B5-83136143D664}" presName="ParentText1" presStyleLbl="revTx" presStyleIdx="0" presStyleCnt="2" custLinFactNeighborX="-10209" custLinFactNeighborY="14653">
        <dgm:presLayoutVars>
          <dgm:chMax val="0"/>
          <dgm:chPref val="0"/>
          <dgm:bulletEnabled val="1"/>
        </dgm:presLayoutVars>
      </dgm:prSet>
      <dgm:spPr/>
      <dgm:t>
        <a:bodyPr/>
        <a:lstStyle/>
        <a:p>
          <a:endParaRPr lang="sl-SI"/>
        </a:p>
      </dgm:t>
    </dgm:pt>
    <dgm:pt modelId="{7593E908-079B-4D31-94FC-50E415334176}" type="pres">
      <dgm:prSet presAssocID="{D075786A-2C44-488B-84B5-83136143D664}" presName="ParentText2" presStyleLbl="revTx" presStyleIdx="1" presStyleCnt="2" custScaleY="72221" custLinFactNeighborX="-1331" custLinFactNeighborY="-9123">
        <dgm:presLayoutVars>
          <dgm:chMax val="0"/>
          <dgm:chPref val="0"/>
          <dgm:bulletEnabled val="1"/>
        </dgm:presLayoutVars>
      </dgm:prSet>
      <dgm:spPr/>
      <dgm:t>
        <a:bodyPr/>
        <a:lstStyle/>
        <a:p>
          <a:endParaRPr lang="sl-SI"/>
        </a:p>
      </dgm:t>
    </dgm:pt>
    <dgm:pt modelId="{ADE8E5F7-6F98-42C2-B8E8-36E8764B026D}" type="pres">
      <dgm:prSet presAssocID="{D075786A-2C44-488B-84B5-83136143D664}" presName="Plus" presStyleLbl="alignNode1" presStyleIdx="0" presStyleCnt="2"/>
      <dgm:spPr/>
    </dgm:pt>
    <dgm:pt modelId="{47A0319E-2235-4979-BFBB-0421D08BCDBC}" type="pres">
      <dgm:prSet presAssocID="{D075786A-2C44-488B-84B5-83136143D664}" presName="Minus" presStyleLbl="alignNode1" presStyleIdx="1" presStyleCnt="2"/>
      <dgm:spPr/>
    </dgm:pt>
    <dgm:pt modelId="{B33031F0-32D4-4AA4-970D-FB34D1BA208C}" type="pres">
      <dgm:prSet presAssocID="{D075786A-2C44-488B-84B5-83136143D664}" presName="Divider" presStyleLbl="parChTrans1D1" presStyleIdx="0" presStyleCnt="1" custLinFactX="-24300000" custLinFactNeighborX="-24324672" custLinFactNeighborY="14413"/>
      <dgm:spPr/>
    </dgm:pt>
  </dgm:ptLst>
  <dgm:cxnLst>
    <dgm:cxn modelId="{866AF6C4-1EBA-4BDF-9356-C8ACFB28618C}" srcId="{D075786A-2C44-488B-84B5-83136143D664}" destId="{B4C854DA-60A1-483F-978D-374EA0A841C3}" srcOrd="1" destOrd="0" parTransId="{6E5734D4-FCEE-48AC-B5DE-23A244613DA4}" sibTransId="{3C4F0BE1-DC57-4266-AEE7-F24A0BE46C46}"/>
    <dgm:cxn modelId="{B5749CF7-7A76-463D-A1E7-6B5648FFB5F2}" srcId="{D075786A-2C44-488B-84B5-83136143D664}" destId="{2031822C-4C1F-4DCC-9505-8E7CA89174D3}" srcOrd="0" destOrd="0" parTransId="{FCD39615-956F-48C7-85DA-300D9387C636}" sibTransId="{C0901503-C00A-4DE6-8F4D-779E2F536208}"/>
    <dgm:cxn modelId="{B548C3BA-53D4-41A1-A7E1-46F39E760195}" type="presOf" srcId="{B4C854DA-60A1-483F-978D-374EA0A841C3}" destId="{7593E908-079B-4D31-94FC-50E415334176}" srcOrd="0" destOrd="0" presId="urn:microsoft.com/office/officeart/2009/3/layout/PlusandMinus"/>
    <dgm:cxn modelId="{2A62EE0A-0710-43AF-9466-55BCEEBC6D76}" type="presOf" srcId="{D075786A-2C44-488B-84B5-83136143D664}" destId="{E7601FCB-3A99-4478-B01B-A9ADE50D5E74}" srcOrd="0" destOrd="0" presId="urn:microsoft.com/office/officeart/2009/3/layout/PlusandMinus"/>
    <dgm:cxn modelId="{06E42ABB-6ED5-4456-AB72-40A213CF5CFF}" type="presOf" srcId="{2031822C-4C1F-4DCC-9505-8E7CA89174D3}" destId="{D384509A-16FC-4798-90A7-210EF4DEA641}" srcOrd="0" destOrd="0" presId="urn:microsoft.com/office/officeart/2009/3/layout/PlusandMinus"/>
    <dgm:cxn modelId="{8F657453-B951-4C3C-9F00-A1AE8136D584}" type="presParOf" srcId="{E7601FCB-3A99-4478-B01B-A9ADE50D5E74}" destId="{DFC3C5C9-D852-4AC6-9E30-F15E6E16ED70}" srcOrd="0" destOrd="0" presId="urn:microsoft.com/office/officeart/2009/3/layout/PlusandMinus"/>
    <dgm:cxn modelId="{3C0806E2-0038-4717-8BC5-B5B7F86A32A3}" type="presParOf" srcId="{E7601FCB-3A99-4478-B01B-A9ADE50D5E74}" destId="{D384509A-16FC-4798-90A7-210EF4DEA641}" srcOrd="1" destOrd="0" presId="urn:microsoft.com/office/officeart/2009/3/layout/PlusandMinus"/>
    <dgm:cxn modelId="{DC60F3DF-A6B5-4A6C-8BED-D5F8300852DE}" type="presParOf" srcId="{E7601FCB-3A99-4478-B01B-A9ADE50D5E74}" destId="{7593E908-079B-4D31-94FC-50E415334176}" srcOrd="2" destOrd="0" presId="urn:microsoft.com/office/officeart/2009/3/layout/PlusandMinus"/>
    <dgm:cxn modelId="{24D511BC-0D2C-4AD4-A60F-46CA978CEC11}" type="presParOf" srcId="{E7601FCB-3A99-4478-B01B-A9ADE50D5E74}" destId="{ADE8E5F7-6F98-42C2-B8E8-36E8764B026D}" srcOrd="3" destOrd="0" presId="urn:microsoft.com/office/officeart/2009/3/layout/PlusandMinus"/>
    <dgm:cxn modelId="{8A73B275-199D-4F77-A0F8-A9BE9238A662}" type="presParOf" srcId="{E7601FCB-3A99-4478-B01B-A9ADE50D5E74}" destId="{47A0319E-2235-4979-BFBB-0421D08BCDBC}" srcOrd="4" destOrd="0" presId="urn:microsoft.com/office/officeart/2009/3/layout/PlusandMinus"/>
    <dgm:cxn modelId="{E49DFB0C-620B-4C29-A0BA-62A986C360EC}" type="presParOf" srcId="{E7601FCB-3A99-4478-B01B-A9ADE50D5E74}" destId="{B33031F0-32D4-4AA4-970D-FB34D1BA208C}" srcOrd="5" destOrd="0" presId="urn:microsoft.com/office/officeart/2009/3/layout/PlusandMinu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A9362E-FC33-4C9A-BE53-8807043FB800}">
      <dsp:nvSpPr>
        <dsp:cNvPr id="0" name=""/>
        <dsp:cNvSpPr/>
      </dsp:nvSpPr>
      <dsp:spPr>
        <a:xfrm>
          <a:off x="2109798" y="257979"/>
          <a:ext cx="1959741" cy="1959741"/>
        </a:xfrm>
        <a:prstGeom prst="pieWedg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sl-SI" sz="1900" kern="1200" dirty="0" smtClean="0"/>
            <a:t>EU – vzhod: 3.707.520 €</a:t>
          </a:r>
          <a:endParaRPr lang="sl-SI" sz="1900" kern="1200" dirty="0"/>
        </a:p>
      </dsp:txBody>
      <dsp:txXfrm>
        <a:off x="2683793" y="831974"/>
        <a:ext cx="1385746" cy="1385746"/>
      </dsp:txXfrm>
    </dsp:sp>
    <dsp:sp modelId="{A40B0C8D-6228-4F13-AA4F-D0F6740A3793}">
      <dsp:nvSpPr>
        <dsp:cNvPr id="0" name=""/>
        <dsp:cNvSpPr/>
      </dsp:nvSpPr>
      <dsp:spPr>
        <a:xfrm rot="5400000">
          <a:off x="4160059" y="257979"/>
          <a:ext cx="1959741" cy="1959741"/>
        </a:xfrm>
        <a:prstGeom prst="pieWedge">
          <a:avLst/>
        </a:prstGeom>
        <a:gradFill rotWithShape="0">
          <a:gsLst>
            <a:gs pos="0">
              <a:schemeClr val="accent5">
                <a:hueOff val="-3311292"/>
                <a:satOff val="13270"/>
                <a:lumOff val="2876"/>
                <a:alphaOff val="0"/>
                <a:shade val="51000"/>
                <a:satMod val="130000"/>
              </a:schemeClr>
            </a:gs>
            <a:gs pos="80000">
              <a:schemeClr val="accent5">
                <a:hueOff val="-3311292"/>
                <a:satOff val="13270"/>
                <a:lumOff val="2876"/>
                <a:alphaOff val="0"/>
                <a:shade val="93000"/>
                <a:satMod val="130000"/>
              </a:schemeClr>
            </a:gs>
            <a:gs pos="100000">
              <a:schemeClr val="accent5">
                <a:hueOff val="-3311292"/>
                <a:satOff val="13270"/>
                <a:lumOff val="28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sl-SI" sz="1900" kern="1200" dirty="0" smtClean="0"/>
            <a:t>EU – zahod: 2.692.480 €</a:t>
          </a:r>
          <a:endParaRPr lang="sl-SI" sz="1900" kern="1200" dirty="0"/>
        </a:p>
      </dsp:txBody>
      <dsp:txXfrm rot="-5400000">
        <a:off x="4160059" y="831974"/>
        <a:ext cx="1385746" cy="1385746"/>
      </dsp:txXfrm>
    </dsp:sp>
    <dsp:sp modelId="{07126811-401A-40BA-840A-829A0171A194}">
      <dsp:nvSpPr>
        <dsp:cNvPr id="0" name=""/>
        <dsp:cNvSpPr/>
      </dsp:nvSpPr>
      <dsp:spPr>
        <a:xfrm rot="10800000">
          <a:off x="4160059" y="2308241"/>
          <a:ext cx="1959741" cy="1959741"/>
        </a:xfrm>
        <a:prstGeom prst="pieWedge">
          <a:avLst/>
        </a:prstGeom>
        <a:gradFill rotWithShape="0">
          <a:gsLst>
            <a:gs pos="0">
              <a:schemeClr val="accent5">
                <a:hueOff val="-6622584"/>
                <a:satOff val="26541"/>
                <a:lumOff val="5752"/>
                <a:alphaOff val="0"/>
                <a:shade val="51000"/>
                <a:satMod val="130000"/>
              </a:schemeClr>
            </a:gs>
            <a:gs pos="8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sl-SI" sz="1900" kern="1200" dirty="0" smtClean="0"/>
            <a:t>SLO – zahod: 673.120 €</a:t>
          </a:r>
          <a:endParaRPr lang="sl-SI" sz="1900" kern="1200" dirty="0"/>
        </a:p>
      </dsp:txBody>
      <dsp:txXfrm rot="10800000">
        <a:off x="4160059" y="2308241"/>
        <a:ext cx="1385746" cy="1385746"/>
      </dsp:txXfrm>
    </dsp:sp>
    <dsp:sp modelId="{03ECCCEF-5683-4E07-8C51-2258B2CB617E}">
      <dsp:nvSpPr>
        <dsp:cNvPr id="0" name=""/>
        <dsp:cNvSpPr/>
      </dsp:nvSpPr>
      <dsp:spPr>
        <a:xfrm rot="16200000">
          <a:off x="2109798" y="2308241"/>
          <a:ext cx="1959741" cy="1959741"/>
        </a:xfrm>
        <a:prstGeom prst="pieWedge">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sl-SI" sz="1900" kern="1200" dirty="0" smtClean="0"/>
            <a:t>SLO –vzhod: 926.880 €</a:t>
          </a:r>
          <a:endParaRPr lang="sl-SI" sz="1900" kern="1200" dirty="0"/>
        </a:p>
      </dsp:txBody>
      <dsp:txXfrm rot="5400000">
        <a:off x="2683793" y="2308241"/>
        <a:ext cx="1385746" cy="1385746"/>
      </dsp:txXfrm>
    </dsp:sp>
    <dsp:sp modelId="{47926D22-4D15-424A-9852-E1F6DA2FF2C6}">
      <dsp:nvSpPr>
        <dsp:cNvPr id="0" name=""/>
        <dsp:cNvSpPr/>
      </dsp:nvSpPr>
      <dsp:spPr>
        <a:xfrm>
          <a:off x="3776484" y="1855644"/>
          <a:ext cx="676631" cy="588375"/>
        </a:xfrm>
        <a:prstGeom prst="circularArrow">
          <a:avLst/>
        </a:prstGeom>
        <a:solidFill>
          <a:schemeClr val="accent5">
            <a:tint val="4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DB54B53F-7093-4F87-9513-10F429F7C286}">
      <dsp:nvSpPr>
        <dsp:cNvPr id="0" name=""/>
        <dsp:cNvSpPr/>
      </dsp:nvSpPr>
      <dsp:spPr>
        <a:xfrm rot="10800000">
          <a:off x="3776484" y="2081942"/>
          <a:ext cx="676631" cy="588375"/>
        </a:xfrm>
        <a:prstGeom prst="circularArrow">
          <a:avLst/>
        </a:prstGeom>
        <a:solidFill>
          <a:schemeClr val="accent5">
            <a:tint val="4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C3C5C9-D852-4AC6-9E30-F15E6E16ED70}">
      <dsp:nvSpPr>
        <dsp:cNvPr id="0" name=""/>
        <dsp:cNvSpPr/>
      </dsp:nvSpPr>
      <dsp:spPr>
        <a:xfrm>
          <a:off x="311678" y="1323173"/>
          <a:ext cx="5303520" cy="2740826"/>
        </a:xfrm>
        <a:prstGeom prst="rect">
          <a:avLst/>
        </a:prstGeom>
        <a:solidFill>
          <a:schemeClr val="dk2">
            <a:tint val="40000"/>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384509A-16FC-4798-90A7-210EF4DEA641}">
      <dsp:nvSpPr>
        <dsp:cNvPr id="0" name=""/>
        <dsp:cNvSpPr/>
      </dsp:nvSpPr>
      <dsp:spPr>
        <a:xfrm>
          <a:off x="455710" y="1599954"/>
          <a:ext cx="2462784" cy="23447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1422400">
            <a:lnSpc>
              <a:spcPct val="90000"/>
            </a:lnSpc>
            <a:spcBef>
              <a:spcPct val="0"/>
            </a:spcBef>
            <a:spcAft>
              <a:spcPct val="35000"/>
            </a:spcAft>
          </a:pPr>
          <a:r>
            <a:rPr lang="sl-SI" sz="3200" kern="1200" dirty="0" smtClean="0"/>
            <a:t>MSP</a:t>
          </a:r>
        </a:p>
        <a:p>
          <a:pPr lvl="0" algn="l" defTabSz="1422400">
            <a:lnSpc>
              <a:spcPct val="100000"/>
            </a:lnSpc>
            <a:spcBef>
              <a:spcPct val="0"/>
            </a:spcBef>
            <a:spcAft>
              <a:spcPts val="0"/>
            </a:spcAft>
          </a:pPr>
          <a:r>
            <a:rPr lang="sl-SI" sz="3200" kern="1200" dirty="0" smtClean="0"/>
            <a:t>velika podjetja </a:t>
          </a:r>
        </a:p>
        <a:p>
          <a:pPr lvl="0" algn="l" defTabSz="1422400">
            <a:lnSpc>
              <a:spcPct val="90000"/>
            </a:lnSpc>
            <a:spcBef>
              <a:spcPct val="0"/>
            </a:spcBef>
            <a:spcAft>
              <a:spcPts val="0"/>
            </a:spcAft>
          </a:pPr>
          <a:r>
            <a:rPr lang="sl-SI" sz="2000" kern="1200" dirty="0" smtClean="0"/>
            <a:t>(sedež v </a:t>
          </a:r>
          <a:r>
            <a:rPr lang="sl-SI" sz="2000" b="1" kern="1200" dirty="0" smtClean="0"/>
            <a:t>vzhodni</a:t>
          </a:r>
          <a:r>
            <a:rPr lang="sl-SI" sz="2000" kern="1200" dirty="0" smtClean="0"/>
            <a:t> </a:t>
          </a:r>
          <a:r>
            <a:rPr lang="sl-SI" sz="2000" kern="1200" dirty="0" err="1" smtClean="0"/>
            <a:t>koh</a:t>
          </a:r>
          <a:r>
            <a:rPr lang="sl-SI" sz="2000" kern="1200" dirty="0" smtClean="0"/>
            <a:t>. regiji)</a:t>
          </a:r>
          <a:endParaRPr lang="sl-SI" sz="2000" kern="1200" dirty="0"/>
        </a:p>
      </dsp:txBody>
      <dsp:txXfrm>
        <a:off x="455710" y="1599954"/>
        <a:ext cx="2462784" cy="2344743"/>
      </dsp:txXfrm>
    </dsp:sp>
    <dsp:sp modelId="{7593E908-079B-4D31-94FC-50E415334176}">
      <dsp:nvSpPr>
        <dsp:cNvPr id="0" name=""/>
        <dsp:cNvSpPr/>
      </dsp:nvSpPr>
      <dsp:spPr>
        <a:xfrm>
          <a:off x="3192004" y="1368141"/>
          <a:ext cx="2462784" cy="16933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1422400">
            <a:lnSpc>
              <a:spcPct val="90000"/>
            </a:lnSpc>
            <a:spcBef>
              <a:spcPct val="0"/>
            </a:spcBef>
            <a:spcAft>
              <a:spcPct val="35000"/>
            </a:spcAft>
          </a:pPr>
          <a:r>
            <a:rPr lang="sl-SI" sz="3200" kern="1200" dirty="0" smtClean="0">
              <a:solidFill>
                <a:srgbClr val="FF0000"/>
              </a:solidFill>
            </a:rPr>
            <a:t>javne raziskovalne organizacije</a:t>
          </a:r>
        </a:p>
        <a:p>
          <a:pPr lvl="0" algn="l" defTabSz="1422400">
            <a:lnSpc>
              <a:spcPct val="90000"/>
            </a:lnSpc>
            <a:spcBef>
              <a:spcPct val="0"/>
            </a:spcBef>
            <a:spcAft>
              <a:spcPct val="35000"/>
            </a:spcAft>
          </a:pPr>
          <a:r>
            <a:rPr lang="sl-SI" sz="2000" kern="1200" dirty="0" smtClean="0">
              <a:solidFill>
                <a:srgbClr val="FF0000"/>
              </a:solidFill>
            </a:rPr>
            <a:t>(javni raziskovalni zavodi in javni visokošolski zavodi, ki jih je ustanovila RS)</a:t>
          </a:r>
          <a:endParaRPr lang="sl-SI" sz="2000" kern="1200" dirty="0">
            <a:solidFill>
              <a:srgbClr val="FF0000"/>
            </a:solidFill>
          </a:endParaRPr>
        </a:p>
      </dsp:txBody>
      <dsp:txXfrm>
        <a:off x="3192004" y="1368141"/>
        <a:ext cx="2462784" cy="1693397"/>
      </dsp:txXfrm>
    </dsp:sp>
    <dsp:sp modelId="{ADE8E5F7-6F98-42C2-B8E8-36E8764B026D}">
      <dsp:nvSpPr>
        <dsp:cNvPr id="0" name=""/>
        <dsp:cNvSpPr/>
      </dsp:nvSpPr>
      <dsp:spPr>
        <a:xfrm>
          <a:off x="0" y="387336"/>
          <a:ext cx="1036320" cy="1036320"/>
        </a:xfrm>
        <a:prstGeom prst="plus">
          <a:avLst>
            <a:gd name="adj" fmla="val 3281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7A0319E-2235-4979-BFBB-0421D08BCDBC}">
      <dsp:nvSpPr>
        <dsp:cNvPr id="0" name=""/>
        <dsp:cNvSpPr/>
      </dsp:nvSpPr>
      <dsp:spPr>
        <a:xfrm>
          <a:off x="5120640" y="760022"/>
          <a:ext cx="975360" cy="334247"/>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3031F0-32D4-4AA4-970D-FB34D1BA208C}">
      <dsp:nvSpPr>
        <dsp:cNvPr id="0" name=""/>
        <dsp:cNvSpPr/>
      </dsp:nvSpPr>
      <dsp:spPr>
        <a:xfrm>
          <a:off x="2903983" y="1584165"/>
          <a:ext cx="609" cy="2239456"/>
        </a:xfrm>
        <a:prstGeom prst="line">
          <a:avLst/>
        </a:pr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128AAFA3-0EFB-4637-B87D-D616F0B6182C}" type="datetimeFigureOut">
              <a:rPr lang="sl-SI" smtClean="0"/>
              <a:t>6. 02. 2017</a:t>
            </a:fld>
            <a:endParaRPr lang="sl-SI"/>
          </a:p>
        </p:txBody>
      </p:sp>
      <p:sp>
        <p:nvSpPr>
          <p:cNvPr id="4" name="Ograda stranske slike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sl-SI"/>
          </a:p>
        </p:txBody>
      </p:sp>
      <p:sp>
        <p:nvSpPr>
          <p:cNvPr id="5" name="Ograda opomb 4"/>
          <p:cNvSpPr>
            <a:spLocks noGrp="1"/>
          </p:cNvSpPr>
          <p:nvPr>
            <p:ph type="body" sz="quarter" idx="3"/>
          </p:nvPr>
        </p:nvSpPr>
        <p:spPr>
          <a:xfrm>
            <a:off x="685800" y="4724202"/>
            <a:ext cx="5486400" cy="4475560"/>
          </a:xfrm>
          <a:prstGeom prst="rect">
            <a:avLst/>
          </a:prstGeom>
        </p:spPr>
        <p:txBody>
          <a:bodyPr vert="horz" lIns="91440" tIns="45720" rIns="91440" bIns="45720" rtlCol="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grada noge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sl-SI"/>
          </a:p>
        </p:txBody>
      </p:sp>
      <p:sp>
        <p:nvSpPr>
          <p:cNvPr id="7" name="Ograda številke diapozitiva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7597990E-0A5F-4C00-A400-A59BF1C714F7}" type="slidenum">
              <a:rPr lang="sl-SI" smtClean="0"/>
              <a:t>‹#›</a:t>
            </a:fld>
            <a:endParaRPr lang="sl-SI"/>
          </a:p>
        </p:txBody>
      </p:sp>
    </p:spTree>
    <p:extLst>
      <p:ext uri="{BB962C8B-B14F-4D97-AF65-F5344CB8AC3E}">
        <p14:creationId xmlns:p14="http://schemas.microsoft.com/office/powerpoint/2010/main" val="1484179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sl-SI" sz="1200" kern="1200" dirty="0" smtClean="0">
                <a:solidFill>
                  <a:schemeClr val="tx1"/>
                </a:solidFill>
                <a:effectLst/>
                <a:latin typeface="+mn-lt"/>
                <a:ea typeface="+mn-ea"/>
                <a:cs typeface="+mn-cs"/>
              </a:rPr>
              <a:t>imajo poravnane obveznosti do države, pri čemer za ugotavljanje obstoja obveznosti do države ni pogoj, da bi bila le-ta že ugotovljena s pravnomočnim izvršilnim naslovom,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l-SI" sz="1200" kern="1200" dirty="0" smtClean="0">
                <a:solidFill>
                  <a:schemeClr val="tx1"/>
                </a:solidFill>
                <a:effectLst/>
                <a:latin typeface="+mn-lt"/>
                <a:ea typeface="+mn-ea"/>
                <a:cs typeface="+mn-cs"/>
              </a:rPr>
              <a:t>podjetje ali zakoniti zastopnik/odgovorna oseba podjetja ni v kazenskem postopku zaradi kateregakoli dejanja, storjenega pri prijavi na katerikoli javni razpis ali pri izvajanju katerekoli pogodbe o sofinanciranju iz javnih sredstev, oz. ni bila obsojena zaradi takšnega dejanja, za katero še trajajo pravne posledice obsodbe (za podjetje ali odgovorno osebo podjetja),</a:t>
            </a:r>
            <a:endParaRPr lang="sl-SI" dirty="0" smtClean="0"/>
          </a:p>
          <a:p>
            <a:pPr marL="171450" indent="-171450">
              <a:buFont typeface="Arial" panose="020B0604020202020204" pitchFamily="34" charset="0"/>
              <a:buChar char="•"/>
            </a:pPr>
            <a:r>
              <a:rPr lang="sl-SI" sz="1200" kern="1200" dirty="0" smtClean="0">
                <a:solidFill>
                  <a:schemeClr val="tx1"/>
                </a:solidFill>
                <a:effectLst/>
                <a:latin typeface="+mn-lt"/>
                <a:ea typeface="+mn-ea"/>
                <a:cs typeface="+mn-cs"/>
              </a:rPr>
              <a:t>ne teče pravda med ministrstvom ali agencijo in podjetjem (obstoj pravde) v zvezi s prijavo na katerikoli javni razpis ali v zvezi z izvajanjem katerekoli pogodbe o sofinanciranju iz javnih sredstev, zaradi neupravičene uporabe sredstev, do pravnomočne odločitve sodišča,</a:t>
            </a:r>
            <a:endParaRPr lang="sl-SI" dirty="0"/>
          </a:p>
        </p:txBody>
      </p:sp>
      <p:sp>
        <p:nvSpPr>
          <p:cNvPr id="4" name="Slide Number Placeholder 3"/>
          <p:cNvSpPr>
            <a:spLocks noGrp="1"/>
          </p:cNvSpPr>
          <p:nvPr>
            <p:ph type="sldNum" sz="quarter" idx="10"/>
          </p:nvPr>
        </p:nvSpPr>
        <p:spPr/>
        <p:txBody>
          <a:bodyPr/>
          <a:lstStyle/>
          <a:p>
            <a:fld id="{7597990E-0A5F-4C00-A400-A59BF1C714F7}" type="slidenum">
              <a:rPr lang="sl-SI" smtClean="0"/>
              <a:t>6</a:t>
            </a:fld>
            <a:endParaRPr lang="sl-SI"/>
          </a:p>
        </p:txBody>
      </p:sp>
    </p:spTree>
    <p:extLst>
      <p:ext uri="{BB962C8B-B14F-4D97-AF65-F5344CB8AC3E}">
        <p14:creationId xmlns:p14="http://schemas.microsoft.com/office/powerpoint/2010/main" val="3537240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sl-SI" dirty="0"/>
          </a:p>
        </p:txBody>
      </p:sp>
      <p:sp>
        <p:nvSpPr>
          <p:cNvPr id="4" name="Slide Number Placeholder 3"/>
          <p:cNvSpPr>
            <a:spLocks noGrp="1"/>
          </p:cNvSpPr>
          <p:nvPr>
            <p:ph type="sldNum" sz="quarter" idx="10"/>
          </p:nvPr>
        </p:nvSpPr>
        <p:spPr/>
        <p:txBody>
          <a:bodyPr/>
          <a:lstStyle/>
          <a:p>
            <a:fld id="{7597990E-0A5F-4C00-A400-A59BF1C714F7}" type="slidenum">
              <a:rPr lang="sl-SI" smtClean="0"/>
              <a:t>7</a:t>
            </a:fld>
            <a:endParaRPr lang="sl-SI"/>
          </a:p>
        </p:txBody>
      </p:sp>
    </p:spTree>
    <p:extLst>
      <p:ext uri="{BB962C8B-B14F-4D97-AF65-F5344CB8AC3E}">
        <p14:creationId xmlns:p14="http://schemas.microsoft.com/office/powerpoint/2010/main" val="3537240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l-SI" dirty="0"/>
          </a:p>
        </p:txBody>
      </p:sp>
      <p:sp>
        <p:nvSpPr>
          <p:cNvPr id="4" name="Slide Number Placeholder 3"/>
          <p:cNvSpPr>
            <a:spLocks noGrp="1"/>
          </p:cNvSpPr>
          <p:nvPr>
            <p:ph type="sldNum" sz="quarter" idx="10"/>
          </p:nvPr>
        </p:nvSpPr>
        <p:spPr/>
        <p:txBody>
          <a:bodyPr/>
          <a:lstStyle/>
          <a:p>
            <a:fld id="{7597990E-0A5F-4C00-A400-A59BF1C714F7}" type="slidenum">
              <a:rPr lang="sl-SI" smtClean="0"/>
              <a:t>50</a:t>
            </a:fld>
            <a:endParaRPr lang="sl-SI"/>
          </a:p>
        </p:txBody>
      </p:sp>
    </p:spTree>
    <p:extLst>
      <p:ext uri="{BB962C8B-B14F-4D97-AF65-F5344CB8AC3E}">
        <p14:creationId xmlns:p14="http://schemas.microsoft.com/office/powerpoint/2010/main" val="833662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smtClean="0"/>
              <a:t>Uredite slog naslova matrice</a:t>
            </a:r>
            <a:endParaRPr lang="sl-SI"/>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sl-SI"/>
          </a:p>
        </p:txBody>
      </p:sp>
      <p:sp>
        <p:nvSpPr>
          <p:cNvPr id="4" name="Ograda datuma 3"/>
          <p:cNvSpPr>
            <a:spLocks noGrp="1"/>
          </p:cNvSpPr>
          <p:nvPr>
            <p:ph type="dt" sz="half" idx="10"/>
          </p:nvPr>
        </p:nvSpPr>
        <p:spPr/>
        <p:txBody>
          <a:bodyPr/>
          <a:lstStyle/>
          <a:p>
            <a:fld id="{0432DCE6-CD27-4F5F-B7F0-FA88A61D592E}" type="datetime1">
              <a:rPr lang="sl-SI" smtClean="0"/>
              <a:t>6. 02. 2017</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69660A5B-0582-41B6-BC23-C2A41C9ADA33}" type="slidenum">
              <a:rPr lang="sl-SI" smtClean="0"/>
              <a:t>‹#›</a:t>
            </a:fld>
            <a:endParaRPr lang="sl-SI"/>
          </a:p>
        </p:txBody>
      </p:sp>
    </p:spTree>
    <p:extLst>
      <p:ext uri="{BB962C8B-B14F-4D97-AF65-F5344CB8AC3E}">
        <p14:creationId xmlns:p14="http://schemas.microsoft.com/office/powerpoint/2010/main" val="4208667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A9F60748-3E4F-41A3-8A60-10E7AEA9B266}" type="datetime1">
              <a:rPr lang="sl-SI" smtClean="0"/>
              <a:t>6. 02. 2017</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69660A5B-0582-41B6-BC23-C2A41C9ADA33}" type="slidenum">
              <a:rPr lang="sl-SI" smtClean="0"/>
              <a:t>‹#›</a:t>
            </a:fld>
            <a:endParaRPr lang="sl-SI"/>
          </a:p>
        </p:txBody>
      </p:sp>
    </p:spTree>
    <p:extLst>
      <p:ext uri="{BB962C8B-B14F-4D97-AF65-F5344CB8AC3E}">
        <p14:creationId xmlns:p14="http://schemas.microsoft.com/office/powerpoint/2010/main" val="3963481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smtClean="0"/>
              <a:t>Uredite slog naslova matrice</a:t>
            </a:r>
            <a:endParaRPr lang="sl-SI"/>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68E59261-3C3C-4CFC-A3D8-74703C9A0835}" type="datetime1">
              <a:rPr lang="sl-SI" smtClean="0"/>
              <a:t>6. 02. 2017</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69660A5B-0582-41B6-BC23-C2A41C9ADA33}" type="slidenum">
              <a:rPr lang="sl-SI" smtClean="0"/>
              <a:t>‹#›</a:t>
            </a:fld>
            <a:endParaRPr lang="sl-SI"/>
          </a:p>
        </p:txBody>
      </p:sp>
    </p:spTree>
    <p:extLst>
      <p:ext uri="{BB962C8B-B14F-4D97-AF65-F5344CB8AC3E}">
        <p14:creationId xmlns:p14="http://schemas.microsoft.com/office/powerpoint/2010/main" val="1914540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67346BAD-22DB-4A19-A068-411E0E086406}" type="datetime1">
              <a:rPr lang="sl-SI" smtClean="0"/>
              <a:t>6. 02. 2017</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69660A5B-0582-41B6-BC23-C2A41C9ADA33}" type="slidenum">
              <a:rPr lang="sl-SI" smtClean="0"/>
              <a:t>‹#›</a:t>
            </a:fld>
            <a:endParaRPr lang="sl-SI"/>
          </a:p>
        </p:txBody>
      </p:sp>
    </p:spTree>
    <p:extLst>
      <p:ext uri="{BB962C8B-B14F-4D97-AF65-F5344CB8AC3E}">
        <p14:creationId xmlns:p14="http://schemas.microsoft.com/office/powerpoint/2010/main" val="3290164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smtClean="0"/>
              <a:t>Uredite slog naslova matrice</a:t>
            </a:r>
            <a:endParaRPr lang="sl-SI"/>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Ograda datuma 3"/>
          <p:cNvSpPr>
            <a:spLocks noGrp="1"/>
          </p:cNvSpPr>
          <p:nvPr>
            <p:ph type="dt" sz="half" idx="10"/>
          </p:nvPr>
        </p:nvSpPr>
        <p:spPr/>
        <p:txBody>
          <a:bodyPr/>
          <a:lstStyle/>
          <a:p>
            <a:fld id="{592E24ED-3A88-4FB6-932B-F4E03E287377}" type="datetime1">
              <a:rPr lang="sl-SI" smtClean="0"/>
              <a:t>6. 02. 2017</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69660A5B-0582-41B6-BC23-C2A41C9ADA33}" type="slidenum">
              <a:rPr lang="sl-SI" smtClean="0"/>
              <a:t>‹#›</a:t>
            </a:fld>
            <a:endParaRPr lang="sl-SI"/>
          </a:p>
        </p:txBody>
      </p:sp>
    </p:spTree>
    <p:extLst>
      <p:ext uri="{BB962C8B-B14F-4D97-AF65-F5344CB8AC3E}">
        <p14:creationId xmlns:p14="http://schemas.microsoft.com/office/powerpoint/2010/main" val="130082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datuma 4"/>
          <p:cNvSpPr>
            <a:spLocks noGrp="1"/>
          </p:cNvSpPr>
          <p:nvPr>
            <p:ph type="dt" sz="half" idx="10"/>
          </p:nvPr>
        </p:nvSpPr>
        <p:spPr/>
        <p:txBody>
          <a:bodyPr/>
          <a:lstStyle/>
          <a:p>
            <a:fld id="{5E092753-D103-412F-90BB-DEDEFDEA2449}" type="datetime1">
              <a:rPr lang="sl-SI" smtClean="0"/>
              <a:t>6. 02. 2017</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69660A5B-0582-41B6-BC23-C2A41C9ADA33}" type="slidenum">
              <a:rPr lang="sl-SI" smtClean="0"/>
              <a:t>‹#›</a:t>
            </a:fld>
            <a:endParaRPr lang="sl-SI"/>
          </a:p>
        </p:txBody>
      </p:sp>
    </p:spTree>
    <p:extLst>
      <p:ext uri="{BB962C8B-B14F-4D97-AF65-F5344CB8AC3E}">
        <p14:creationId xmlns:p14="http://schemas.microsoft.com/office/powerpoint/2010/main" val="1857485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smtClean="0"/>
              <a:t>Uredite slog naslova matrice</a:t>
            </a:r>
            <a:endParaRPr lang="sl-SI"/>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grada datuma 6"/>
          <p:cNvSpPr>
            <a:spLocks noGrp="1"/>
          </p:cNvSpPr>
          <p:nvPr>
            <p:ph type="dt" sz="half" idx="10"/>
          </p:nvPr>
        </p:nvSpPr>
        <p:spPr/>
        <p:txBody>
          <a:bodyPr/>
          <a:lstStyle/>
          <a:p>
            <a:fld id="{084F0603-9A72-47A7-94CD-237B72C74A19}" type="datetime1">
              <a:rPr lang="sl-SI" smtClean="0"/>
              <a:t>6. 02. 2017</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69660A5B-0582-41B6-BC23-C2A41C9ADA33}" type="slidenum">
              <a:rPr lang="sl-SI" smtClean="0"/>
              <a:t>‹#›</a:t>
            </a:fld>
            <a:endParaRPr lang="sl-SI"/>
          </a:p>
        </p:txBody>
      </p:sp>
    </p:spTree>
    <p:extLst>
      <p:ext uri="{BB962C8B-B14F-4D97-AF65-F5344CB8AC3E}">
        <p14:creationId xmlns:p14="http://schemas.microsoft.com/office/powerpoint/2010/main" val="1195764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datuma 2"/>
          <p:cNvSpPr>
            <a:spLocks noGrp="1"/>
          </p:cNvSpPr>
          <p:nvPr>
            <p:ph type="dt" sz="half" idx="10"/>
          </p:nvPr>
        </p:nvSpPr>
        <p:spPr/>
        <p:txBody>
          <a:bodyPr/>
          <a:lstStyle/>
          <a:p>
            <a:fld id="{102AA367-D130-419E-AB4F-226F1E1CD87E}" type="datetime1">
              <a:rPr lang="sl-SI" smtClean="0"/>
              <a:t>6. 02. 2017</a:t>
            </a:fld>
            <a:endParaRPr lang="sl-SI"/>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69660A5B-0582-41B6-BC23-C2A41C9ADA33}" type="slidenum">
              <a:rPr lang="sl-SI" smtClean="0"/>
              <a:t>‹#›</a:t>
            </a:fld>
            <a:endParaRPr lang="sl-SI"/>
          </a:p>
        </p:txBody>
      </p:sp>
    </p:spTree>
    <p:extLst>
      <p:ext uri="{BB962C8B-B14F-4D97-AF65-F5344CB8AC3E}">
        <p14:creationId xmlns:p14="http://schemas.microsoft.com/office/powerpoint/2010/main" val="3974830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B5F1725A-6F5D-4F8B-975F-81BFF64233AA}" type="datetime1">
              <a:rPr lang="sl-SI" smtClean="0"/>
              <a:t>6. 02. 2017</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69660A5B-0582-41B6-BC23-C2A41C9ADA33}" type="slidenum">
              <a:rPr lang="sl-SI" smtClean="0"/>
              <a:t>‹#›</a:t>
            </a:fld>
            <a:endParaRPr lang="sl-SI"/>
          </a:p>
        </p:txBody>
      </p:sp>
    </p:spTree>
    <p:extLst>
      <p:ext uri="{BB962C8B-B14F-4D97-AF65-F5344CB8AC3E}">
        <p14:creationId xmlns:p14="http://schemas.microsoft.com/office/powerpoint/2010/main" val="1058033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smtClean="0"/>
              <a:t>Uredite slog naslova matrice</a:t>
            </a:r>
            <a:endParaRPr lang="sl-SI"/>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Ograda datuma 4"/>
          <p:cNvSpPr>
            <a:spLocks noGrp="1"/>
          </p:cNvSpPr>
          <p:nvPr>
            <p:ph type="dt" sz="half" idx="10"/>
          </p:nvPr>
        </p:nvSpPr>
        <p:spPr/>
        <p:txBody>
          <a:bodyPr/>
          <a:lstStyle/>
          <a:p>
            <a:fld id="{0FC0B632-2671-461D-92EE-099A7D48641A}" type="datetime1">
              <a:rPr lang="sl-SI" smtClean="0"/>
              <a:t>6. 02. 2017</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69660A5B-0582-41B6-BC23-C2A41C9ADA33}" type="slidenum">
              <a:rPr lang="sl-SI" smtClean="0"/>
              <a:t>‹#›</a:t>
            </a:fld>
            <a:endParaRPr lang="sl-SI"/>
          </a:p>
        </p:txBody>
      </p:sp>
    </p:spTree>
    <p:extLst>
      <p:ext uri="{BB962C8B-B14F-4D97-AF65-F5344CB8AC3E}">
        <p14:creationId xmlns:p14="http://schemas.microsoft.com/office/powerpoint/2010/main" val="434656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smtClean="0"/>
              <a:t>Uredite slog naslova matrice</a:t>
            </a:r>
            <a:endParaRPr lang="sl-SI"/>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Ograda datuma 4"/>
          <p:cNvSpPr>
            <a:spLocks noGrp="1"/>
          </p:cNvSpPr>
          <p:nvPr>
            <p:ph type="dt" sz="half" idx="10"/>
          </p:nvPr>
        </p:nvSpPr>
        <p:spPr/>
        <p:txBody>
          <a:bodyPr/>
          <a:lstStyle/>
          <a:p>
            <a:fld id="{F38C9A46-9EBD-43A9-94FA-68D76DE966DF}" type="datetime1">
              <a:rPr lang="sl-SI" smtClean="0"/>
              <a:t>6. 02. 2017</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69660A5B-0582-41B6-BC23-C2A41C9ADA33}" type="slidenum">
              <a:rPr lang="sl-SI" smtClean="0"/>
              <a:t>‹#›</a:t>
            </a:fld>
            <a:endParaRPr lang="sl-SI"/>
          </a:p>
        </p:txBody>
      </p:sp>
    </p:spTree>
    <p:extLst>
      <p:ext uri="{BB962C8B-B14F-4D97-AF65-F5344CB8AC3E}">
        <p14:creationId xmlns:p14="http://schemas.microsoft.com/office/powerpoint/2010/main" val="3376288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grada besedil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8D7454-42B3-4547-B3A1-F8CC5A169BF6}" type="datetime1">
              <a:rPr lang="sl-SI" smtClean="0"/>
              <a:t>6. 02. 2017</a:t>
            </a:fld>
            <a:endParaRPr lang="sl-SI"/>
          </a:p>
        </p:txBody>
      </p:sp>
      <p:sp>
        <p:nvSpPr>
          <p:cNvPr id="5" name="Ograda no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grada številke diapoz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660A5B-0582-41B6-BC23-C2A41C9ADA33}" type="slidenum">
              <a:rPr lang="sl-SI" smtClean="0"/>
              <a:t>‹#›</a:t>
            </a:fld>
            <a:endParaRPr lang="sl-SI"/>
          </a:p>
        </p:txBody>
      </p:sp>
    </p:spTree>
    <p:extLst>
      <p:ext uri="{BB962C8B-B14F-4D97-AF65-F5344CB8AC3E}">
        <p14:creationId xmlns:p14="http://schemas.microsoft.com/office/powerpoint/2010/main" val="4282859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c.europa.eu/DocsRoom/documents/15582/attachments/1/translations/sl/renditions/pdf"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9144000" cy="902991"/>
          </a:xfrm>
          <a:prstGeom prst="rect">
            <a:avLst/>
          </a:prstGeom>
        </p:spPr>
      </p:pic>
      <p:cxnSp>
        <p:nvCxnSpPr>
          <p:cNvPr id="12" name="Raven povezovalnik 11"/>
          <p:cNvCxnSpPr/>
          <p:nvPr/>
        </p:nvCxnSpPr>
        <p:spPr>
          <a:xfrm>
            <a:off x="0" y="1052736"/>
            <a:ext cx="9180512" cy="0"/>
          </a:xfrm>
          <a:prstGeom prst="line">
            <a:avLst/>
          </a:prstGeom>
          <a:ln w="22225">
            <a:solidFill>
              <a:srgbClr val="83983D"/>
            </a:solidFill>
          </a:ln>
        </p:spPr>
        <p:style>
          <a:lnRef idx="1">
            <a:schemeClr val="accent1"/>
          </a:lnRef>
          <a:fillRef idx="0">
            <a:schemeClr val="accent1"/>
          </a:fillRef>
          <a:effectRef idx="0">
            <a:schemeClr val="accent1"/>
          </a:effectRef>
          <a:fontRef idx="minor">
            <a:schemeClr val="tx1"/>
          </a:fontRef>
        </p:style>
      </p:cxnSp>
      <p:sp>
        <p:nvSpPr>
          <p:cNvPr id="13" name="Naslov 12"/>
          <p:cNvSpPr>
            <a:spLocks noGrp="1"/>
          </p:cNvSpPr>
          <p:nvPr>
            <p:ph type="ctrTitle"/>
          </p:nvPr>
        </p:nvSpPr>
        <p:spPr>
          <a:xfrm>
            <a:off x="685800" y="2130425"/>
            <a:ext cx="7772400" cy="3818855"/>
          </a:xfrm>
        </p:spPr>
        <p:txBody>
          <a:bodyPr>
            <a:normAutofit fontScale="90000"/>
          </a:bodyPr>
          <a:lstStyle/>
          <a:p>
            <a:pPr fontAlgn="base">
              <a:lnSpc>
                <a:spcPct val="107000"/>
              </a:lnSpc>
              <a:spcAft>
                <a:spcPts val="600"/>
              </a:spcAft>
            </a:pPr>
            <a:r>
              <a:rPr lang="sl-SI" sz="2400" b="1" dirty="0" smtClean="0">
                <a:solidFill>
                  <a:srgbClr val="85A312"/>
                </a:solidFill>
                <a:effectLst/>
                <a:latin typeface="Arial" panose="020B0604020202020204" pitchFamily="34" charset="0"/>
                <a:ea typeface="Times New Roman"/>
                <a:cs typeface="Arial" panose="020B0604020202020204" pitchFamily="34" charset="0"/>
              </a:rPr>
              <a:t>Informativni dan</a:t>
            </a:r>
            <a:r>
              <a:rPr lang="sl-SI" sz="2400" b="1" dirty="0" smtClean="0">
                <a:latin typeface="Arial" panose="020B0604020202020204" pitchFamily="34" charset="0"/>
                <a:ea typeface="Calibri"/>
                <a:cs typeface="Arial" panose="020B0604020202020204" pitchFamily="34" charset="0"/>
              </a:rPr>
              <a:t/>
            </a:r>
            <a:br>
              <a:rPr lang="sl-SI" sz="2400" b="1" dirty="0" smtClean="0">
                <a:latin typeface="Arial" panose="020B0604020202020204" pitchFamily="34" charset="0"/>
                <a:ea typeface="Calibri"/>
                <a:cs typeface="Arial" panose="020B0604020202020204" pitchFamily="34" charset="0"/>
              </a:rPr>
            </a:br>
            <a:r>
              <a:rPr lang="sl-SI" sz="2400" b="1" dirty="0" smtClean="0">
                <a:solidFill>
                  <a:srgbClr val="85A312"/>
                </a:solidFill>
                <a:effectLst/>
                <a:latin typeface="Arial" panose="020B0604020202020204" pitchFamily="34" charset="0"/>
                <a:ea typeface="Times New Roman"/>
                <a:cs typeface="Arial" panose="020B0604020202020204" pitchFamily="34" charset="0"/>
              </a:rPr>
              <a:t>Javnega razpisa Spodbujanje kompetenc in inovacijskih potencialov podjetij</a:t>
            </a:r>
            <a:r>
              <a:rPr lang="sl-SI" sz="2400" b="1" dirty="0" smtClean="0">
                <a:latin typeface="Arial" panose="020B0604020202020204" pitchFamily="34" charset="0"/>
                <a:ea typeface="Calibri"/>
                <a:cs typeface="Arial" panose="020B0604020202020204" pitchFamily="34" charset="0"/>
              </a:rPr>
              <a:t/>
            </a:r>
            <a:br>
              <a:rPr lang="sl-SI" sz="2400" b="1" dirty="0" smtClean="0">
                <a:latin typeface="Arial" panose="020B0604020202020204" pitchFamily="34" charset="0"/>
                <a:ea typeface="Calibri"/>
                <a:cs typeface="Arial" panose="020B0604020202020204" pitchFamily="34" charset="0"/>
              </a:rPr>
            </a:br>
            <a:r>
              <a:rPr lang="sl-SI" sz="2000" dirty="0" smtClean="0">
                <a:solidFill>
                  <a:srgbClr val="85A312"/>
                </a:solidFill>
                <a:effectLst/>
                <a:latin typeface="Arial" panose="020B0604020202020204" pitchFamily="34" charset="0"/>
                <a:ea typeface="Times New Roman"/>
                <a:cs typeface="Arial" panose="020B0604020202020204" pitchFamily="34" charset="0"/>
              </a:rPr>
              <a:t>6.2.2017</a:t>
            </a:r>
            <a:r>
              <a:rPr lang="sl-SI" sz="2000" dirty="0">
                <a:latin typeface="Arial" panose="020B0604020202020204" pitchFamily="34" charset="0"/>
                <a:ea typeface="Calibri"/>
                <a:cs typeface="Arial" panose="020B0604020202020204" pitchFamily="34" charset="0"/>
              </a:rPr>
              <a:t/>
            </a:r>
            <a:br>
              <a:rPr lang="sl-SI" sz="2000" dirty="0">
                <a:latin typeface="Arial" panose="020B0604020202020204" pitchFamily="34" charset="0"/>
                <a:ea typeface="Calibri"/>
                <a:cs typeface="Arial" panose="020B0604020202020204" pitchFamily="34" charset="0"/>
              </a:rPr>
            </a:br>
            <a:r>
              <a:rPr lang="sl-SI" sz="2000" dirty="0" smtClean="0">
                <a:solidFill>
                  <a:srgbClr val="85A312"/>
                </a:solidFill>
                <a:effectLst/>
                <a:latin typeface="Arial" panose="020B0604020202020204" pitchFamily="34" charset="0"/>
                <a:ea typeface="Times New Roman"/>
                <a:cs typeface="Arial" panose="020B0604020202020204" pitchFamily="34" charset="0"/>
              </a:rPr>
              <a:t> </a:t>
            </a:r>
            <a:r>
              <a:rPr lang="sl-SI" sz="2000" dirty="0">
                <a:latin typeface="Arial" panose="020B0604020202020204" pitchFamily="34" charset="0"/>
                <a:ea typeface="Calibri"/>
                <a:cs typeface="Arial" panose="020B0604020202020204" pitchFamily="34" charset="0"/>
              </a:rPr>
              <a:t/>
            </a:r>
            <a:br>
              <a:rPr lang="sl-SI" sz="2000" dirty="0">
                <a:latin typeface="Arial" panose="020B0604020202020204" pitchFamily="34" charset="0"/>
                <a:ea typeface="Calibri"/>
                <a:cs typeface="Arial" panose="020B0604020202020204" pitchFamily="34" charset="0"/>
              </a:rPr>
            </a:br>
            <a:r>
              <a:rPr lang="sl-SI" sz="2000" dirty="0" smtClean="0">
                <a:solidFill>
                  <a:srgbClr val="85A312"/>
                </a:solidFill>
                <a:effectLst/>
                <a:latin typeface="Arial" panose="020B0604020202020204" pitchFamily="34" charset="0"/>
                <a:ea typeface="Times New Roman"/>
                <a:cs typeface="Arial" panose="020B0604020202020204" pitchFamily="34" charset="0"/>
              </a:rPr>
              <a:t>Tatjana Dokl</a:t>
            </a:r>
            <a:r>
              <a:rPr lang="sl-SI" sz="2000" dirty="0">
                <a:latin typeface="Arial" panose="020B0604020202020204" pitchFamily="34" charset="0"/>
                <a:ea typeface="Calibri"/>
                <a:cs typeface="Arial" panose="020B0604020202020204" pitchFamily="34" charset="0"/>
              </a:rPr>
              <a:t/>
            </a:r>
            <a:br>
              <a:rPr lang="sl-SI" sz="2000" dirty="0">
                <a:latin typeface="Arial" panose="020B0604020202020204" pitchFamily="34" charset="0"/>
                <a:ea typeface="Calibri"/>
                <a:cs typeface="Arial" panose="020B0604020202020204" pitchFamily="34" charset="0"/>
              </a:rPr>
            </a:br>
            <a:r>
              <a:rPr lang="sl-SI" sz="2000" dirty="0" smtClean="0">
                <a:solidFill>
                  <a:srgbClr val="85A312"/>
                </a:solidFill>
                <a:effectLst/>
                <a:latin typeface="Arial" panose="020B0604020202020204" pitchFamily="34" charset="0"/>
                <a:ea typeface="Times New Roman"/>
                <a:cs typeface="Arial" panose="020B0604020202020204" pitchFamily="34" charset="0"/>
              </a:rPr>
              <a:t>SPIRIT Slovenija</a:t>
            </a:r>
            <a:r>
              <a:rPr lang="sl-SI" sz="2000" dirty="0">
                <a:latin typeface="Arial" panose="020B0604020202020204" pitchFamily="34" charset="0"/>
                <a:ea typeface="Calibri"/>
                <a:cs typeface="Arial" panose="020B0604020202020204" pitchFamily="34" charset="0"/>
              </a:rPr>
              <a:t/>
            </a:r>
            <a:br>
              <a:rPr lang="sl-SI" sz="2000" dirty="0">
                <a:latin typeface="Arial" panose="020B0604020202020204" pitchFamily="34" charset="0"/>
                <a:ea typeface="Calibri"/>
                <a:cs typeface="Arial" panose="020B0604020202020204" pitchFamily="34" charset="0"/>
              </a:rPr>
            </a:br>
            <a:r>
              <a:rPr lang="sl-SI" sz="2000" dirty="0" smtClean="0">
                <a:solidFill>
                  <a:srgbClr val="85A312"/>
                </a:solidFill>
                <a:effectLst/>
                <a:latin typeface="Arial" panose="020B0604020202020204" pitchFamily="34" charset="0"/>
                <a:ea typeface="Times New Roman"/>
                <a:cs typeface="Arial" panose="020B0604020202020204" pitchFamily="34" charset="0"/>
              </a:rPr>
              <a:t> </a:t>
            </a:r>
            <a:r>
              <a:rPr lang="sl-SI" sz="2000" dirty="0">
                <a:latin typeface="Arial" panose="020B0604020202020204" pitchFamily="34" charset="0"/>
                <a:ea typeface="Calibri"/>
                <a:cs typeface="Arial" panose="020B0604020202020204" pitchFamily="34" charset="0"/>
              </a:rPr>
              <a:t/>
            </a:r>
            <a:br>
              <a:rPr lang="sl-SI" sz="2000" dirty="0">
                <a:latin typeface="Arial" panose="020B0604020202020204" pitchFamily="34" charset="0"/>
                <a:ea typeface="Calibri"/>
                <a:cs typeface="Arial" panose="020B0604020202020204" pitchFamily="34" charset="0"/>
              </a:rPr>
            </a:br>
            <a:r>
              <a:rPr lang="sl-SI" sz="1200" dirty="0" smtClean="0"/>
              <a:t>Javni </a:t>
            </a:r>
            <a:r>
              <a:rPr lang="sl-SI" sz="1200" dirty="0"/>
              <a:t>razpis delno financira Evropska unija iz Evropskega sklada za regionalni razvoj in se izvaja v okviru </a:t>
            </a:r>
            <a:r>
              <a:rPr lang="sl-SI" sz="1300" i="1" dirty="0">
                <a:latin typeface="Arial" panose="020B0604020202020204" pitchFamily="34" charset="0"/>
                <a:cs typeface="Arial" panose="020B0604020202020204" pitchFamily="34" charset="0"/>
              </a:rPr>
              <a:t>Prednostne naložbe: </a:t>
            </a:r>
            <a:r>
              <a:rPr lang="sl-SI" sz="1200" dirty="0"/>
              <a:t>1.2: »Spodbujanje naložb podjetij v raziskave in inovacije ter vzpostavljanje povezav in sinergij med podjetji, centri za raziskave in razvoj ter visokošolskim izobraževalnim sektorjem, zlasti s spodbujanjem naložb na področju razvoja izdelkov in storitev, prenosa tehnologij, socialnih in ekoloških inovacij, aplikacij javnih storitev, spodbujanjem povpraševanja, mreženja, grozdov in odprtih inovacij prek pametne specializacije ter podpiranjem tehnoloških in uporabnih raziskav, pilotnih linij, ukrepov za zgodnje ovrednotenje izdelkov, naprednih proizvodnih zmogljivosti in prve proizvodnje zlasti na področju ključnih spodbujevalnih tehnologij ter razširjanje tehnologij za splošno rabo«; specifičnega cilja 1.2.2: »Povečan delež inovacijsko aktivnih podjetij«.</a:t>
            </a:r>
            <a:br>
              <a:rPr lang="sl-SI" sz="1200" dirty="0"/>
            </a:br>
            <a:r>
              <a:rPr lang="sl-SI" sz="1300" dirty="0">
                <a:latin typeface="Arial" panose="020B0604020202020204" pitchFamily="34" charset="0"/>
                <a:cs typeface="Arial" panose="020B0604020202020204" pitchFamily="34" charset="0"/>
              </a:rPr>
              <a:t/>
            </a:r>
            <a:br>
              <a:rPr lang="sl-SI" sz="1300" dirty="0">
                <a:latin typeface="Arial" panose="020B0604020202020204" pitchFamily="34" charset="0"/>
                <a:cs typeface="Arial" panose="020B0604020202020204" pitchFamily="34" charset="0"/>
              </a:rPr>
            </a:br>
            <a:endParaRPr lang="sl-SI" sz="13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79512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ctr">
              <a:buNone/>
            </a:pPr>
            <a:r>
              <a:rPr lang="sl-SI" sz="3600" b="1" dirty="0" smtClean="0"/>
              <a:t>20.2.2017</a:t>
            </a:r>
          </a:p>
          <a:p>
            <a:pPr marL="0" indent="0">
              <a:buNone/>
            </a:pPr>
            <a:r>
              <a:rPr lang="sl-SI" dirty="0" smtClean="0"/>
              <a:t>Oddaja:</a:t>
            </a:r>
          </a:p>
          <a:p>
            <a:pPr>
              <a:buFont typeface="Wingdings" panose="05000000000000000000" pitchFamily="2" charset="2"/>
              <a:buChar char="ü"/>
            </a:pPr>
            <a:r>
              <a:rPr lang="sl-SI" dirty="0" smtClean="0"/>
              <a:t>Po pošti:</a:t>
            </a:r>
          </a:p>
          <a:p>
            <a:pPr marL="514350" indent="-514350" algn="just">
              <a:buAutoNum type="alphaLcParenR"/>
            </a:pPr>
            <a:r>
              <a:rPr lang="sl-SI" dirty="0" smtClean="0"/>
              <a:t>Priporočene poštne pošiljke: oddane najkasneje 20.2.2017</a:t>
            </a:r>
          </a:p>
          <a:p>
            <a:pPr marL="514350" indent="-514350">
              <a:buAutoNum type="alphaLcParenR"/>
            </a:pPr>
            <a:r>
              <a:rPr lang="sl-SI" dirty="0" smtClean="0"/>
              <a:t>Navadne poštne pošiljke: za dan oddaje šteje dan, ko agencija pošiljko prejme </a:t>
            </a:r>
            <a:r>
              <a:rPr lang="sl-SI" dirty="0" smtClean="0">
                <a:solidFill>
                  <a:srgbClr val="FF0000"/>
                </a:solidFill>
              </a:rPr>
              <a:t>(!)</a:t>
            </a:r>
          </a:p>
          <a:p>
            <a:pPr>
              <a:buFont typeface="Wingdings" panose="05000000000000000000" pitchFamily="2" charset="2"/>
              <a:buChar char="ü"/>
            </a:pPr>
            <a:r>
              <a:rPr lang="sl-SI" dirty="0" smtClean="0"/>
              <a:t>Osebno na agenciji </a:t>
            </a:r>
            <a:r>
              <a:rPr lang="sl-SI" dirty="0" smtClean="0">
                <a:solidFill>
                  <a:srgbClr val="FF0000"/>
                </a:solidFill>
              </a:rPr>
              <a:t>(le med 9. in 13. uro)</a:t>
            </a:r>
          </a:p>
          <a:p>
            <a:pPr marL="514350" indent="-514350">
              <a:buAutoNum type="alphaLcParenR"/>
            </a:pPr>
            <a:endParaRPr lang="sl-SI" dirty="0"/>
          </a:p>
        </p:txBody>
      </p:sp>
      <p:sp>
        <p:nvSpPr>
          <p:cNvPr id="4" name="Slide Number Placeholder 3"/>
          <p:cNvSpPr>
            <a:spLocks noGrp="1"/>
          </p:cNvSpPr>
          <p:nvPr>
            <p:ph type="sldNum" sz="quarter" idx="12"/>
          </p:nvPr>
        </p:nvSpPr>
        <p:spPr/>
        <p:txBody>
          <a:bodyPr/>
          <a:lstStyle/>
          <a:p>
            <a:fld id="{69660A5B-0582-41B6-BC23-C2A41C9ADA33}" type="slidenum">
              <a:rPr lang="sl-SI" smtClean="0"/>
              <a:t>10</a:t>
            </a:fld>
            <a:endParaRPr lang="sl-SI"/>
          </a:p>
        </p:txBody>
      </p:sp>
      <p:sp>
        <p:nvSpPr>
          <p:cNvPr id="5" name="Title 4"/>
          <p:cNvSpPr>
            <a:spLocks noGrp="1"/>
          </p:cNvSpPr>
          <p:nvPr>
            <p:ph type="title"/>
          </p:nvPr>
        </p:nvSpPr>
        <p:spPr/>
        <p:txBody>
          <a:bodyPr/>
          <a:lstStyle/>
          <a:p>
            <a:r>
              <a:rPr lang="sl-SI" dirty="0" smtClean="0"/>
              <a:t> </a:t>
            </a:r>
            <a:endParaRPr lang="sl-SI" dirty="0"/>
          </a:p>
        </p:txBody>
      </p:sp>
      <p:pic>
        <p:nvPicPr>
          <p:cNvPr id="6"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9144000" cy="902991"/>
          </a:xfrm>
          <a:prstGeom prst="rect">
            <a:avLst/>
          </a:prstGeom>
        </p:spPr>
      </p:pic>
      <p:sp>
        <p:nvSpPr>
          <p:cNvPr id="7" name="Rectangle 6"/>
          <p:cNvSpPr/>
          <p:nvPr/>
        </p:nvSpPr>
        <p:spPr>
          <a:xfrm>
            <a:off x="2539549" y="944245"/>
            <a:ext cx="4010264" cy="769441"/>
          </a:xfrm>
          <a:prstGeom prst="rect">
            <a:avLst/>
          </a:prstGeom>
          <a:noFill/>
        </p:spPr>
        <p:txBody>
          <a:bodyPr wrap="none" lIns="91440" tIns="45720" rIns="91440" bIns="45720">
            <a:spAutoFit/>
          </a:bodyPr>
          <a:lstStyle/>
          <a:p>
            <a:pPr algn="ctr"/>
            <a:r>
              <a:rPr lang="sl-SI"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ROK ZA PRIJAVO</a:t>
            </a:r>
            <a:endParaRPr lang="en-US"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19047389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4525963"/>
          </a:xfrm>
        </p:spPr>
        <p:txBody>
          <a:bodyPr/>
          <a:lstStyle/>
          <a:p>
            <a:pPr marL="0" indent="0">
              <a:buNone/>
            </a:pPr>
            <a:r>
              <a:rPr lang="sl-SI" dirty="0" smtClean="0"/>
              <a:t> </a:t>
            </a:r>
            <a:endParaRPr lang="sl-SI" dirty="0"/>
          </a:p>
        </p:txBody>
      </p:sp>
      <p:sp>
        <p:nvSpPr>
          <p:cNvPr id="4" name="Slide Number Placeholder 3"/>
          <p:cNvSpPr>
            <a:spLocks noGrp="1"/>
          </p:cNvSpPr>
          <p:nvPr>
            <p:ph type="sldNum" sz="quarter" idx="12"/>
          </p:nvPr>
        </p:nvSpPr>
        <p:spPr/>
        <p:txBody>
          <a:bodyPr/>
          <a:lstStyle/>
          <a:p>
            <a:fld id="{69660A5B-0582-41B6-BC23-C2A41C9ADA33}" type="slidenum">
              <a:rPr lang="sl-SI" smtClean="0"/>
              <a:t>11</a:t>
            </a:fld>
            <a:endParaRPr lang="sl-SI"/>
          </a:p>
        </p:txBody>
      </p:sp>
      <p:sp>
        <p:nvSpPr>
          <p:cNvPr id="5" name="Rectangle 4"/>
          <p:cNvSpPr/>
          <p:nvPr/>
        </p:nvSpPr>
        <p:spPr>
          <a:xfrm>
            <a:off x="1691435" y="910132"/>
            <a:ext cx="5761128" cy="769441"/>
          </a:xfrm>
          <a:prstGeom prst="rect">
            <a:avLst/>
          </a:prstGeom>
          <a:noFill/>
        </p:spPr>
        <p:txBody>
          <a:bodyPr wrap="none" lIns="91440" tIns="45720" rIns="91440" bIns="45720">
            <a:spAutoFit/>
          </a:bodyPr>
          <a:lstStyle/>
          <a:p>
            <a:pPr algn="ctr"/>
            <a:r>
              <a:rPr lang="sl-SI"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KDO SE LAHKO PRIJAVI?</a:t>
            </a:r>
            <a:endParaRPr lang="en-US"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6"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9144000" cy="902991"/>
          </a:xfrm>
          <a:prstGeom prst="rect">
            <a:avLst/>
          </a:prstGeom>
        </p:spPr>
      </p:pic>
      <p:graphicFrame>
        <p:nvGraphicFramePr>
          <p:cNvPr id="2" name="Diagram 1"/>
          <p:cNvGraphicFramePr/>
          <p:nvPr>
            <p:extLst>
              <p:ext uri="{D42A27DB-BD31-4B8C-83A1-F6EECF244321}">
                <p14:modId xmlns:p14="http://schemas.microsoft.com/office/powerpoint/2010/main" val="3266729403"/>
              </p:ext>
            </p:extLst>
          </p:nvPr>
        </p:nvGraphicFramePr>
        <p:xfrm>
          <a:off x="1523999" y="16288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897612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4525963"/>
          </a:xfrm>
        </p:spPr>
        <p:txBody>
          <a:bodyPr/>
          <a:lstStyle/>
          <a:p>
            <a:pPr marL="0" indent="0">
              <a:buNone/>
            </a:pPr>
            <a:r>
              <a:rPr lang="sl-SI" dirty="0" smtClean="0"/>
              <a:t> </a:t>
            </a:r>
          </a:p>
          <a:p>
            <a:pPr marL="0" indent="0">
              <a:buNone/>
            </a:pPr>
            <a:endParaRPr lang="sl-SI" dirty="0"/>
          </a:p>
        </p:txBody>
      </p:sp>
      <p:sp>
        <p:nvSpPr>
          <p:cNvPr id="4" name="Slide Number Placeholder 3"/>
          <p:cNvSpPr>
            <a:spLocks noGrp="1"/>
          </p:cNvSpPr>
          <p:nvPr>
            <p:ph type="sldNum" sz="quarter" idx="12"/>
          </p:nvPr>
        </p:nvSpPr>
        <p:spPr/>
        <p:txBody>
          <a:bodyPr/>
          <a:lstStyle/>
          <a:p>
            <a:fld id="{69660A5B-0582-41B6-BC23-C2A41C9ADA33}" type="slidenum">
              <a:rPr lang="sl-SI" smtClean="0"/>
              <a:t>12</a:t>
            </a:fld>
            <a:endParaRPr lang="sl-SI"/>
          </a:p>
        </p:txBody>
      </p:sp>
      <p:sp>
        <p:nvSpPr>
          <p:cNvPr id="5" name="Rectangle 4"/>
          <p:cNvSpPr/>
          <p:nvPr/>
        </p:nvSpPr>
        <p:spPr>
          <a:xfrm>
            <a:off x="1691435" y="1124742"/>
            <a:ext cx="5761128" cy="769441"/>
          </a:xfrm>
          <a:prstGeom prst="rect">
            <a:avLst/>
          </a:prstGeom>
          <a:noFill/>
        </p:spPr>
        <p:txBody>
          <a:bodyPr wrap="none" lIns="91440" tIns="45720" rIns="91440" bIns="45720">
            <a:spAutoFit/>
          </a:bodyPr>
          <a:lstStyle/>
          <a:p>
            <a:pPr algn="ctr"/>
            <a:r>
              <a:rPr lang="sl-SI"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KDO SE LAHKO PRIJAVI?</a:t>
            </a:r>
            <a:endParaRPr lang="en-US"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6"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9144000" cy="902991"/>
          </a:xfrm>
          <a:prstGeom prst="rect">
            <a:avLst/>
          </a:prstGeom>
        </p:spPr>
      </p:pic>
      <p:sp>
        <p:nvSpPr>
          <p:cNvPr id="7" name="TextBox 6"/>
          <p:cNvSpPr txBox="1"/>
          <p:nvPr/>
        </p:nvSpPr>
        <p:spPr>
          <a:xfrm>
            <a:off x="791579" y="1988840"/>
            <a:ext cx="7560840" cy="5386090"/>
          </a:xfrm>
          <a:prstGeom prst="rect">
            <a:avLst/>
          </a:prstGeom>
          <a:noFill/>
        </p:spPr>
        <p:txBody>
          <a:bodyPr wrap="square" rtlCol="0">
            <a:spAutoFit/>
          </a:bodyPr>
          <a:lstStyle/>
          <a:p>
            <a:pPr marL="285750" indent="-285750" algn="just">
              <a:buFontTx/>
              <a:buChar char="-"/>
            </a:pPr>
            <a:r>
              <a:rPr lang="sl-SI" sz="2800" dirty="0"/>
              <a:t>podjetje« je vsaka pravna ali fizična oseba, ki se ukvarja z gospodarsko dejavnostjo, ne glede na njeno pravno obliko </a:t>
            </a:r>
            <a:r>
              <a:rPr lang="sl-SI" sz="2800" dirty="0" smtClean="0"/>
              <a:t> (pridobitna dejavnost!)</a:t>
            </a:r>
          </a:p>
          <a:p>
            <a:pPr marL="285750" indent="-285750" algn="just">
              <a:buFontTx/>
              <a:buChar char="-"/>
            </a:pPr>
            <a:endParaRPr lang="sl-SI" sz="2800" dirty="0"/>
          </a:p>
          <a:p>
            <a:pPr marL="285750" indent="-285750" algn="just">
              <a:buFontTx/>
              <a:buChar char="-"/>
            </a:pPr>
            <a:r>
              <a:rPr lang="sl-SI" sz="2800" b="1" dirty="0" smtClean="0"/>
              <a:t>slovenska</a:t>
            </a:r>
            <a:r>
              <a:rPr lang="sl-SI" sz="2800" dirty="0" smtClean="0"/>
              <a:t> podjetja (sedež na območju RS)</a:t>
            </a:r>
          </a:p>
          <a:p>
            <a:pPr marL="285750" indent="-285750" algn="just">
              <a:buFontTx/>
              <a:buChar char="-"/>
            </a:pPr>
            <a:r>
              <a:rPr lang="sl-SI" sz="2800" b="1" dirty="0"/>
              <a:t>t</a:t>
            </a:r>
            <a:r>
              <a:rPr lang="sl-SI" sz="2800" b="1" dirty="0" smtClean="0"/>
              <a:t>uja</a:t>
            </a:r>
            <a:r>
              <a:rPr lang="sl-SI" sz="2800" dirty="0" smtClean="0"/>
              <a:t> podjetja (sedež na območju članic EU) -  registriran poslovni naslov podružnice v RS najkasneje ob izstavitvi prvega zahtevka (obvezna predložitev izjave, da bo izveden vpis v Sodni register ter o tem, v kateri regiji bo izvajalo dejavnost)</a:t>
            </a:r>
          </a:p>
          <a:p>
            <a:endParaRPr lang="sl-SI" dirty="0" smtClean="0"/>
          </a:p>
          <a:p>
            <a:pPr marL="285750" indent="-285750">
              <a:buFontTx/>
              <a:buChar char="-"/>
            </a:pPr>
            <a:endParaRPr lang="sl-SI" dirty="0"/>
          </a:p>
        </p:txBody>
      </p:sp>
    </p:spTree>
    <p:extLst>
      <p:ext uri="{BB962C8B-B14F-4D97-AF65-F5344CB8AC3E}">
        <p14:creationId xmlns:p14="http://schemas.microsoft.com/office/powerpoint/2010/main" val="8235116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9660A5B-0582-41B6-BC23-C2A41C9ADA33}" type="slidenum">
              <a:rPr lang="sl-SI" smtClean="0"/>
              <a:t>13</a:t>
            </a:fld>
            <a:endParaRPr lang="sl-SI"/>
          </a:p>
        </p:txBody>
      </p:sp>
      <p:pic>
        <p:nvPicPr>
          <p:cNvPr id="5"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9144000" cy="902991"/>
          </a:xfrm>
          <a:prstGeom prst="rect">
            <a:avLst/>
          </a:prstGeom>
        </p:spPr>
      </p:pic>
      <p:sp>
        <p:nvSpPr>
          <p:cNvPr id="6" name="Content Placeholder 5"/>
          <p:cNvSpPr>
            <a:spLocks noGrp="1"/>
          </p:cNvSpPr>
          <p:nvPr>
            <p:ph idx="1"/>
          </p:nvPr>
        </p:nvSpPr>
        <p:spPr>
          <a:xfrm>
            <a:off x="2068753" y="1052736"/>
            <a:ext cx="4628126" cy="769441"/>
          </a:xfrm>
          <a:prstGeom prst="rect">
            <a:avLst/>
          </a:prstGeom>
          <a:noFill/>
        </p:spPr>
        <p:txBody>
          <a:bodyPr wrap="none" lIns="91440" tIns="45720" rIns="91440" bIns="45720">
            <a:spAutoFit/>
          </a:bodyPr>
          <a:lstStyle/>
          <a:p>
            <a:pPr marL="0" indent="0" algn="ctr">
              <a:buNone/>
            </a:pPr>
            <a:r>
              <a:rPr lang="sl-SI"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VELIKOST PODJETIJ</a:t>
            </a:r>
            <a:endParaRPr lang="en-US"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7" name="TextBox 6"/>
          <p:cNvSpPr txBox="1"/>
          <p:nvPr/>
        </p:nvSpPr>
        <p:spPr>
          <a:xfrm>
            <a:off x="1007604" y="1704717"/>
            <a:ext cx="7128792" cy="5016758"/>
          </a:xfrm>
          <a:prstGeom prst="rect">
            <a:avLst/>
          </a:prstGeom>
          <a:noFill/>
        </p:spPr>
        <p:txBody>
          <a:bodyPr wrap="square" rtlCol="0">
            <a:spAutoFit/>
          </a:bodyPr>
          <a:lstStyle/>
          <a:p>
            <a:pPr marL="285750" indent="-285750">
              <a:buFont typeface="Wingdings" panose="05000000000000000000" pitchFamily="2" charset="2"/>
              <a:buChar char="ü"/>
            </a:pPr>
            <a:r>
              <a:rPr lang="sl-SI" sz="3200" dirty="0" smtClean="0"/>
              <a:t>Pravilna velikost prijavitelja je pomembna, ker se glede na velikost določi intenzivnost državne pomoči</a:t>
            </a:r>
          </a:p>
          <a:p>
            <a:pPr marL="285750" indent="-285750">
              <a:buFont typeface="Wingdings" panose="05000000000000000000" pitchFamily="2" charset="2"/>
              <a:buChar char="ü"/>
            </a:pPr>
            <a:r>
              <a:rPr lang="sl-SI" sz="3200" dirty="0" smtClean="0"/>
              <a:t>Zadnji javno objavljeni bilančni podatki (2015)</a:t>
            </a:r>
          </a:p>
          <a:p>
            <a:pPr marL="285750" indent="-285750">
              <a:buFont typeface="Wingdings" panose="05000000000000000000" pitchFamily="2" charset="2"/>
              <a:buChar char="ü"/>
            </a:pPr>
            <a:r>
              <a:rPr lang="sl-SI" sz="3200" dirty="0" smtClean="0"/>
              <a:t>Pomoč pri določanju velikosti podjetja: Smernice, kako vem, če sem MSP (</a:t>
            </a:r>
            <a:r>
              <a:rPr lang="sl-SI" sz="3200" dirty="0">
                <a:hlinkClick r:id="rId3"/>
              </a:rPr>
              <a:t>http://</a:t>
            </a:r>
            <a:r>
              <a:rPr lang="sl-SI" sz="3200" dirty="0" smtClean="0">
                <a:hlinkClick r:id="rId3"/>
              </a:rPr>
              <a:t>ec.europa.eu/DocsRoom/documents/15582/attachments/1/translations/sl/renditions/pdf</a:t>
            </a:r>
            <a:r>
              <a:rPr lang="sl-SI" sz="3200" dirty="0" smtClean="0"/>
              <a:t>) </a:t>
            </a:r>
            <a:endParaRPr lang="sl-SI" sz="3200" dirty="0"/>
          </a:p>
        </p:txBody>
      </p:sp>
    </p:spTree>
    <p:extLst>
      <p:ext uri="{BB962C8B-B14F-4D97-AF65-F5344CB8AC3E}">
        <p14:creationId xmlns:p14="http://schemas.microsoft.com/office/powerpoint/2010/main" val="11936875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9660A5B-0582-41B6-BC23-C2A41C9ADA33}" type="slidenum">
              <a:rPr lang="sl-SI" smtClean="0"/>
              <a:t>14</a:t>
            </a:fld>
            <a:endParaRPr lang="sl-SI"/>
          </a:p>
        </p:txBody>
      </p:sp>
      <p:pic>
        <p:nvPicPr>
          <p:cNvPr id="5"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9144000" cy="902991"/>
          </a:xfrm>
          <a:prstGeom prst="rect">
            <a:avLst/>
          </a:prstGeom>
        </p:spPr>
      </p:pic>
      <p:sp>
        <p:nvSpPr>
          <p:cNvPr id="6" name="Content Placeholder 5"/>
          <p:cNvSpPr>
            <a:spLocks noGrp="1"/>
          </p:cNvSpPr>
          <p:nvPr>
            <p:ph idx="1"/>
          </p:nvPr>
        </p:nvSpPr>
        <p:spPr>
          <a:xfrm>
            <a:off x="1909622" y="1052736"/>
            <a:ext cx="4946419" cy="769441"/>
          </a:xfrm>
          <a:prstGeom prst="rect">
            <a:avLst/>
          </a:prstGeom>
          <a:noFill/>
        </p:spPr>
        <p:txBody>
          <a:bodyPr wrap="none" lIns="91440" tIns="45720" rIns="91440" bIns="45720">
            <a:spAutoFit/>
          </a:bodyPr>
          <a:lstStyle/>
          <a:p>
            <a:pPr marL="0" indent="0" algn="ctr">
              <a:spcBef>
                <a:spcPts val="0"/>
              </a:spcBef>
              <a:buNone/>
            </a:pPr>
            <a:r>
              <a:rPr lang="sl-SI"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TRAJANJE PROJEKTA</a:t>
            </a:r>
            <a:endParaRPr lang="en-US"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7" name="TextBox 6"/>
          <p:cNvSpPr txBox="1"/>
          <p:nvPr/>
        </p:nvSpPr>
        <p:spPr>
          <a:xfrm>
            <a:off x="323528" y="1844824"/>
            <a:ext cx="8208912" cy="4893647"/>
          </a:xfrm>
          <a:prstGeom prst="rect">
            <a:avLst/>
          </a:prstGeom>
          <a:noFill/>
        </p:spPr>
        <p:txBody>
          <a:bodyPr wrap="square" rtlCol="0">
            <a:spAutoFit/>
          </a:bodyPr>
          <a:lstStyle/>
          <a:p>
            <a:pPr marL="457200" indent="-457200">
              <a:buFont typeface="Wingdings" panose="05000000000000000000" pitchFamily="2" charset="2"/>
              <a:buChar char="ü"/>
            </a:pPr>
            <a:r>
              <a:rPr lang="sl-SI" sz="3200" dirty="0"/>
              <a:t>Obdobje upravičenosti stroškov je </a:t>
            </a:r>
            <a:r>
              <a:rPr lang="sl-SI" sz="3200" dirty="0">
                <a:solidFill>
                  <a:srgbClr val="FF0000"/>
                </a:solidFill>
              </a:rPr>
              <a:t>največ do 18 mesecev </a:t>
            </a:r>
            <a:r>
              <a:rPr lang="sl-SI" sz="3200" dirty="0"/>
              <a:t>od datuma, ko agencija izda sklep o </a:t>
            </a:r>
            <a:r>
              <a:rPr lang="sl-SI" sz="3200" dirty="0" smtClean="0"/>
              <a:t>sofinanciranju. Predvideno trajanje določite v vlogi!</a:t>
            </a:r>
          </a:p>
          <a:p>
            <a:pPr marL="457200" indent="-457200">
              <a:buFont typeface="Wingdings" panose="05000000000000000000" pitchFamily="2" charset="2"/>
              <a:buChar char="ü"/>
            </a:pPr>
            <a:r>
              <a:rPr lang="sl-SI" sz="3200" dirty="0" smtClean="0"/>
              <a:t>Projekt </a:t>
            </a:r>
            <a:r>
              <a:rPr lang="sl-SI" sz="3200" dirty="0"/>
              <a:t>se ne sme pričeti izvajati pred datumom izdaje sklepa o sofinanciranju agencije!</a:t>
            </a:r>
          </a:p>
          <a:p>
            <a:r>
              <a:rPr lang="sl-SI" sz="2800" i="1" dirty="0" smtClean="0">
                <a:solidFill>
                  <a:srgbClr val="00B0F0"/>
                </a:solidFill>
              </a:rPr>
              <a:t>Primer: agencija izda sklep 1.5.2017; projekt se lahko prične 1.5.2017 ter lahko traja najdlje </a:t>
            </a:r>
            <a:r>
              <a:rPr lang="sl-SI" sz="2800" i="1" dirty="0" smtClean="0">
                <a:solidFill>
                  <a:srgbClr val="00B0F0"/>
                </a:solidFill>
              </a:rPr>
              <a:t>18 mesecev</a:t>
            </a:r>
            <a:endParaRPr lang="sl-SI" sz="2800" i="1" dirty="0" smtClean="0">
              <a:solidFill>
                <a:srgbClr val="00B0F0"/>
              </a:solidFill>
            </a:endParaRPr>
          </a:p>
          <a:p>
            <a:pPr marL="457200" indent="-457200">
              <a:buFont typeface="Wingdings" panose="05000000000000000000" pitchFamily="2" charset="2"/>
              <a:buChar char="ü"/>
            </a:pPr>
            <a:r>
              <a:rPr lang="sl-SI" sz="3200" dirty="0" smtClean="0"/>
              <a:t>Obdobje za porabo sredstev 2017-2019</a:t>
            </a:r>
            <a:endParaRPr lang="sl-SI" dirty="0"/>
          </a:p>
        </p:txBody>
      </p:sp>
    </p:spTree>
    <p:extLst>
      <p:ext uri="{BB962C8B-B14F-4D97-AF65-F5344CB8AC3E}">
        <p14:creationId xmlns:p14="http://schemas.microsoft.com/office/powerpoint/2010/main" val="35527291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885181965"/>
              </p:ext>
            </p:extLst>
          </p:nvPr>
        </p:nvGraphicFramePr>
        <p:xfrm>
          <a:off x="611560" y="1417097"/>
          <a:ext cx="8208912" cy="4622632"/>
        </p:xfrm>
        <a:graphic>
          <a:graphicData uri="http://schemas.openxmlformats.org/drawingml/2006/table">
            <a:tbl>
              <a:tblPr firstRow="1" firstCol="1" bandRow="1">
                <a:tableStyleId>{5C22544A-7EE6-4342-B048-85BDC9FD1C3A}</a:tableStyleId>
              </a:tblPr>
              <a:tblGrid>
                <a:gridCol w="1664972">
                  <a:extLst>
                    <a:ext uri="{9D8B030D-6E8A-4147-A177-3AD203B41FA5}">
                      <a16:colId xmlns:a16="http://schemas.microsoft.com/office/drawing/2014/main" val="20000"/>
                    </a:ext>
                  </a:extLst>
                </a:gridCol>
                <a:gridCol w="4879873">
                  <a:extLst>
                    <a:ext uri="{9D8B030D-6E8A-4147-A177-3AD203B41FA5}">
                      <a16:colId xmlns:a16="http://schemas.microsoft.com/office/drawing/2014/main" val="20001"/>
                    </a:ext>
                  </a:extLst>
                </a:gridCol>
                <a:gridCol w="1664067">
                  <a:extLst>
                    <a:ext uri="{9D8B030D-6E8A-4147-A177-3AD203B41FA5}">
                      <a16:colId xmlns:a16="http://schemas.microsoft.com/office/drawing/2014/main" val="20002"/>
                    </a:ext>
                  </a:extLst>
                </a:gridCol>
              </a:tblGrid>
              <a:tr h="343364">
                <a:tc>
                  <a:txBody>
                    <a:bodyPr/>
                    <a:lstStyle/>
                    <a:p>
                      <a:pPr algn="l">
                        <a:lnSpc>
                          <a:spcPct val="107000"/>
                        </a:lnSpc>
                        <a:spcAft>
                          <a:spcPts val="0"/>
                        </a:spcAft>
                      </a:pPr>
                      <a:r>
                        <a:rPr lang="es-ES" sz="1100" dirty="0" err="1">
                          <a:effectLst/>
                        </a:rPr>
                        <a:t>Merilo</a:t>
                      </a:r>
                      <a:endParaRPr lang="sl-SI" sz="1300" b="1" dirty="0">
                        <a:effectLst/>
                        <a:latin typeface="Times New Roman"/>
                        <a:ea typeface="Times New Roman"/>
                      </a:endParaRPr>
                    </a:p>
                  </a:txBody>
                  <a:tcPr marL="65634" marR="65634" marT="0" marB="0"/>
                </a:tc>
                <a:tc>
                  <a:txBody>
                    <a:bodyPr/>
                    <a:lstStyle/>
                    <a:p>
                      <a:pPr algn="l">
                        <a:lnSpc>
                          <a:spcPct val="107000"/>
                        </a:lnSpc>
                        <a:spcAft>
                          <a:spcPts val="0"/>
                        </a:spcAft>
                      </a:pPr>
                      <a:r>
                        <a:rPr lang="es-ES" sz="1100">
                          <a:effectLst/>
                        </a:rPr>
                        <a:t> </a:t>
                      </a:r>
                      <a:endParaRPr lang="sl-SI" sz="1300" b="1">
                        <a:effectLst/>
                        <a:latin typeface="Times New Roman"/>
                        <a:ea typeface="Times New Roman"/>
                      </a:endParaRPr>
                    </a:p>
                  </a:txBody>
                  <a:tcPr marL="65634" marR="65634" marT="0" marB="0"/>
                </a:tc>
                <a:tc>
                  <a:txBody>
                    <a:bodyPr/>
                    <a:lstStyle/>
                    <a:p>
                      <a:pPr algn="l">
                        <a:lnSpc>
                          <a:spcPct val="107000"/>
                        </a:lnSpc>
                        <a:spcAft>
                          <a:spcPts val="0"/>
                        </a:spcAft>
                      </a:pPr>
                      <a:r>
                        <a:rPr lang="es-ES" sz="1100">
                          <a:effectLst/>
                        </a:rPr>
                        <a:t>Najvišje možno število točk</a:t>
                      </a:r>
                      <a:endParaRPr lang="sl-SI" sz="1300" b="1">
                        <a:effectLst/>
                        <a:latin typeface="Times New Roman"/>
                        <a:ea typeface="Times New Roman"/>
                      </a:endParaRPr>
                    </a:p>
                  </a:txBody>
                  <a:tcPr marL="65634" marR="65634" marT="0" marB="0"/>
                </a:tc>
                <a:extLst>
                  <a:ext uri="{0D108BD9-81ED-4DB2-BD59-A6C34878D82A}">
                    <a16:rowId xmlns:a16="http://schemas.microsoft.com/office/drawing/2014/main" val="10000"/>
                  </a:ext>
                </a:extLst>
              </a:tr>
              <a:tr h="171682">
                <a:tc gridSpan="2">
                  <a:txBody>
                    <a:bodyPr/>
                    <a:lstStyle/>
                    <a:p>
                      <a:pPr algn="l">
                        <a:lnSpc>
                          <a:spcPct val="107000"/>
                        </a:lnSpc>
                        <a:spcAft>
                          <a:spcPts val="0"/>
                        </a:spcAft>
                      </a:pPr>
                      <a:r>
                        <a:rPr lang="es-ES" sz="1100">
                          <a:effectLst/>
                        </a:rPr>
                        <a:t>Merilo 1: Odličnost, inovativnost in tržni potencial projekta</a:t>
                      </a:r>
                      <a:endParaRPr lang="sl-SI" sz="1300" b="1">
                        <a:effectLst/>
                        <a:latin typeface="Times New Roman"/>
                        <a:ea typeface="Times New Roman"/>
                      </a:endParaRPr>
                    </a:p>
                  </a:txBody>
                  <a:tcPr marL="65634" marR="65634" marT="0" marB="0"/>
                </a:tc>
                <a:tc hMerge="1">
                  <a:txBody>
                    <a:bodyPr/>
                    <a:lstStyle/>
                    <a:p>
                      <a:endParaRPr lang="sl-SI"/>
                    </a:p>
                  </a:txBody>
                  <a:tcPr/>
                </a:tc>
                <a:tc>
                  <a:txBody>
                    <a:bodyPr/>
                    <a:lstStyle/>
                    <a:p>
                      <a:pPr algn="ctr">
                        <a:lnSpc>
                          <a:spcPct val="107000"/>
                        </a:lnSpc>
                        <a:spcAft>
                          <a:spcPts val="0"/>
                        </a:spcAft>
                      </a:pPr>
                      <a:r>
                        <a:rPr lang="es-ES" sz="1100">
                          <a:effectLst/>
                        </a:rPr>
                        <a:t>65 točk</a:t>
                      </a:r>
                      <a:endParaRPr lang="sl-SI" sz="1300" b="1">
                        <a:effectLst/>
                        <a:latin typeface="Times New Roman"/>
                        <a:ea typeface="Times New Roman"/>
                      </a:endParaRPr>
                    </a:p>
                  </a:txBody>
                  <a:tcPr marL="65634" marR="65634" marT="0" marB="0"/>
                </a:tc>
                <a:extLst>
                  <a:ext uri="{0D108BD9-81ED-4DB2-BD59-A6C34878D82A}">
                    <a16:rowId xmlns:a16="http://schemas.microsoft.com/office/drawing/2014/main" val="10001"/>
                  </a:ext>
                </a:extLst>
              </a:tr>
              <a:tr h="156063">
                <a:tc>
                  <a:txBody>
                    <a:bodyPr/>
                    <a:lstStyle/>
                    <a:p>
                      <a:pPr algn="l">
                        <a:lnSpc>
                          <a:spcPct val="107000"/>
                        </a:lnSpc>
                        <a:spcAft>
                          <a:spcPts val="0"/>
                        </a:spcAft>
                      </a:pPr>
                      <a:r>
                        <a:rPr lang="es-ES" sz="1000">
                          <a:effectLst/>
                        </a:rPr>
                        <a:t>Podmerilo 1.1: </a:t>
                      </a:r>
                      <a:endParaRPr lang="sl-SI" sz="1300" b="1">
                        <a:effectLst/>
                        <a:latin typeface="Times New Roman"/>
                        <a:ea typeface="Times New Roman"/>
                      </a:endParaRPr>
                    </a:p>
                  </a:txBody>
                  <a:tcPr marL="65634" marR="65634" marT="0" marB="0"/>
                </a:tc>
                <a:tc>
                  <a:txBody>
                    <a:bodyPr/>
                    <a:lstStyle/>
                    <a:p>
                      <a:pPr algn="just">
                        <a:lnSpc>
                          <a:spcPct val="107000"/>
                        </a:lnSpc>
                        <a:spcAft>
                          <a:spcPts val="0"/>
                        </a:spcAft>
                      </a:pPr>
                      <a:r>
                        <a:rPr lang="es-ES" sz="1000">
                          <a:effectLst/>
                        </a:rPr>
                        <a:t>Stopnja tehnološke odličnosti RRI projekta</a:t>
                      </a:r>
                      <a:endParaRPr lang="sl-SI" sz="1300" b="1">
                        <a:effectLst/>
                        <a:latin typeface="Times New Roman"/>
                        <a:ea typeface="Times New Roman"/>
                      </a:endParaRPr>
                    </a:p>
                  </a:txBody>
                  <a:tcPr marL="65634" marR="65634" marT="0" marB="0"/>
                </a:tc>
                <a:tc>
                  <a:txBody>
                    <a:bodyPr/>
                    <a:lstStyle/>
                    <a:p>
                      <a:pPr algn="ctr">
                        <a:lnSpc>
                          <a:spcPct val="107000"/>
                        </a:lnSpc>
                        <a:spcAft>
                          <a:spcPts val="0"/>
                        </a:spcAft>
                      </a:pPr>
                      <a:r>
                        <a:rPr lang="es-ES" sz="1000">
                          <a:effectLst/>
                        </a:rPr>
                        <a:t>20 točk</a:t>
                      </a:r>
                      <a:endParaRPr lang="sl-SI" sz="1300" b="1">
                        <a:effectLst/>
                        <a:latin typeface="Times New Roman"/>
                        <a:ea typeface="Times New Roman"/>
                      </a:endParaRPr>
                    </a:p>
                  </a:txBody>
                  <a:tcPr marL="65634" marR="65634" marT="0" marB="0"/>
                </a:tc>
                <a:extLst>
                  <a:ext uri="{0D108BD9-81ED-4DB2-BD59-A6C34878D82A}">
                    <a16:rowId xmlns:a16="http://schemas.microsoft.com/office/drawing/2014/main" val="10002"/>
                  </a:ext>
                </a:extLst>
              </a:tr>
              <a:tr h="156063">
                <a:tc>
                  <a:txBody>
                    <a:bodyPr/>
                    <a:lstStyle/>
                    <a:p>
                      <a:pPr algn="l">
                        <a:lnSpc>
                          <a:spcPct val="107000"/>
                        </a:lnSpc>
                        <a:spcAft>
                          <a:spcPts val="0"/>
                        </a:spcAft>
                      </a:pPr>
                      <a:r>
                        <a:rPr lang="es-ES" sz="1000">
                          <a:effectLst/>
                        </a:rPr>
                        <a:t>Podmerilo 1.2:</a:t>
                      </a:r>
                      <a:endParaRPr lang="sl-SI" sz="1300" b="1">
                        <a:effectLst/>
                        <a:latin typeface="Times New Roman"/>
                        <a:ea typeface="Times New Roman"/>
                      </a:endParaRPr>
                    </a:p>
                  </a:txBody>
                  <a:tcPr marL="65634" marR="65634" marT="0" marB="0"/>
                </a:tc>
                <a:tc>
                  <a:txBody>
                    <a:bodyPr/>
                    <a:lstStyle/>
                    <a:p>
                      <a:pPr algn="just">
                        <a:lnSpc>
                          <a:spcPct val="107000"/>
                        </a:lnSpc>
                        <a:spcAft>
                          <a:spcPts val="0"/>
                        </a:spcAft>
                      </a:pPr>
                      <a:r>
                        <a:rPr lang="es-ES" sz="1000">
                          <a:effectLst/>
                        </a:rPr>
                        <a:t>Stopnja inovativnosti RRI projekta</a:t>
                      </a:r>
                      <a:endParaRPr lang="sl-SI" sz="1300" b="1">
                        <a:effectLst/>
                        <a:latin typeface="Times New Roman"/>
                        <a:ea typeface="Times New Roman"/>
                      </a:endParaRPr>
                    </a:p>
                  </a:txBody>
                  <a:tcPr marL="65634" marR="65634" marT="0" marB="0"/>
                </a:tc>
                <a:tc>
                  <a:txBody>
                    <a:bodyPr/>
                    <a:lstStyle/>
                    <a:p>
                      <a:pPr algn="ctr">
                        <a:lnSpc>
                          <a:spcPct val="107000"/>
                        </a:lnSpc>
                        <a:spcAft>
                          <a:spcPts val="0"/>
                        </a:spcAft>
                      </a:pPr>
                      <a:r>
                        <a:rPr lang="es-ES" sz="1000">
                          <a:effectLst/>
                        </a:rPr>
                        <a:t>20 točk</a:t>
                      </a:r>
                      <a:endParaRPr lang="sl-SI" sz="1300" b="1">
                        <a:effectLst/>
                        <a:latin typeface="Times New Roman"/>
                        <a:ea typeface="Times New Roman"/>
                      </a:endParaRPr>
                    </a:p>
                  </a:txBody>
                  <a:tcPr marL="65634" marR="65634" marT="0" marB="0"/>
                </a:tc>
                <a:extLst>
                  <a:ext uri="{0D108BD9-81ED-4DB2-BD59-A6C34878D82A}">
                    <a16:rowId xmlns:a16="http://schemas.microsoft.com/office/drawing/2014/main" val="10003"/>
                  </a:ext>
                </a:extLst>
              </a:tr>
              <a:tr h="156063">
                <a:tc>
                  <a:txBody>
                    <a:bodyPr/>
                    <a:lstStyle/>
                    <a:p>
                      <a:pPr algn="l">
                        <a:lnSpc>
                          <a:spcPct val="107000"/>
                        </a:lnSpc>
                        <a:spcAft>
                          <a:spcPts val="0"/>
                        </a:spcAft>
                      </a:pPr>
                      <a:r>
                        <a:rPr lang="es-ES" sz="1000">
                          <a:effectLst/>
                        </a:rPr>
                        <a:t>Podmerilo 1.3: </a:t>
                      </a:r>
                      <a:endParaRPr lang="sl-SI" sz="1300" b="1">
                        <a:effectLst/>
                        <a:latin typeface="Times New Roman"/>
                        <a:ea typeface="Times New Roman"/>
                      </a:endParaRPr>
                    </a:p>
                  </a:txBody>
                  <a:tcPr marL="65634" marR="65634" marT="0" marB="0"/>
                </a:tc>
                <a:tc>
                  <a:txBody>
                    <a:bodyPr/>
                    <a:lstStyle/>
                    <a:p>
                      <a:pPr algn="just">
                        <a:lnSpc>
                          <a:spcPct val="107000"/>
                        </a:lnSpc>
                        <a:spcAft>
                          <a:spcPts val="0"/>
                        </a:spcAft>
                      </a:pPr>
                      <a:r>
                        <a:rPr lang="es-ES" sz="1000">
                          <a:effectLst/>
                        </a:rPr>
                        <a:t>Tržna naravnanost in potencialni trgi RRI projekta</a:t>
                      </a:r>
                      <a:endParaRPr lang="sl-SI" sz="1300" b="1">
                        <a:effectLst/>
                        <a:latin typeface="Times New Roman"/>
                        <a:ea typeface="Times New Roman"/>
                      </a:endParaRPr>
                    </a:p>
                  </a:txBody>
                  <a:tcPr marL="65634" marR="65634" marT="0" marB="0"/>
                </a:tc>
                <a:tc>
                  <a:txBody>
                    <a:bodyPr/>
                    <a:lstStyle/>
                    <a:p>
                      <a:pPr algn="ctr">
                        <a:lnSpc>
                          <a:spcPct val="107000"/>
                        </a:lnSpc>
                        <a:spcAft>
                          <a:spcPts val="0"/>
                        </a:spcAft>
                      </a:pPr>
                      <a:r>
                        <a:rPr lang="es-ES" sz="1000" dirty="0">
                          <a:effectLst/>
                        </a:rPr>
                        <a:t>20 </a:t>
                      </a:r>
                      <a:r>
                        <a:rPr lang="es-ES" sz="1000" dirty="0" err="1">
                          <a:effectLst/>
                        </a:rPr>
                        <a:t>točk</a:t>
                      </a:r>
                      <a:endParaRPr lang="sl-SI" sz="1300" b="1" dirty="0">
                        <a:effectLst/>
                        <a:latin typeface="Times New Roman"/>
                        <a:ea typeface="Times New Roman"/>
                      </a:endParaRPr>
                    </a:p>
                  </a:txBody>
                  <a:tcPr marL="65634" marR="65634" marT="0" marB="0"/>
                </a:tc>
                <a:extLst>
                  <a:ext uri="{0D108BD9-81ED-4DB2-BD59-A6C34878D82A}">
                    <a16:rowId xmlns:a16="http://schemas.microsoft.com/office/drawing/2014/main" val="10004"/>
                  </a:ext>
                </a:extLst>
              </a:tr>
              <a:tr h="468190">
                <a:tc>
                  <a:txBody>
                    <a:bodyPr/>
                    <a:lstStyle/>
                    <a:p>
                      <a:pPr algn="l">
                        <a:lnSpc>
                          <a:spcPct val="107000"/>
                        </a:lnSpc>
                        <a:spcAft>
                          <a:spcPts val="0"/>
                        </a:spcAft>
                      </a:pPr>
                      <a:r>
                        <a:rPr lang="es-ES" sz="1000">
                          <a:effectLst/>
                        </a:rPr>
                        <a:t>Podmerilo 1.4:</a:t>
                      </a:r>
                      <a:endParaRPr lang="sl-SI" sz="1300" b="1">
                        <a:effectLst/>
                        <a:latin typeface="Times New Roman"/>
                        <a:ea typeface="Times New Roman"/>
                      </a:endParaRPr>
                    </a:p>
                  </a:txBody>
                  <a:tcPr marL="65634" marR="65634" marT="0" marB="0"/>
                </a:tc>
                <a:tc>
                  <a:txBody>
                    <a:bodyPr/>
                    <a:lstStyle/>
                    <a:p>
                      <a:pPr algn="just">
                        <a:lnSpc>
                          <a:spcPct val="107000"/>
                        </a:lnSpc>
                        <a:spcAft>
                          <a:spcPts val="0"/>
                        </a:spcAft>
                      </a:pPr>
                      <a:r>
                        <a:rPr lang="es-ES" sz="1000">
                          <a:effectLst/>
                        </a:rPr>
                        <a:t>Prispevek k doseganju ciljev S4: dvig dodane vrednosti na zaposlenega, povečan delež visokotehnoloških intenzivnih proizvodov ali storitev z visokim deležem znanja v izvozu</a:t>
                      </a:r>
                      <a:endParaRPr lang="sl-SI" sz="1300" b="1">
                        <a:effectLst/>
                        <a:latin typeface="Times New Roman"/>
                        <a:ea typeface="Times New Roman"/>
                      </a:endParaRPr>
                    </a:p>
                  </a:txBody>
                  <a:tcPr marL="65634" marR="65634" marT="0" marB="0"/>
                </a:tc>
                <a:tc>
                  <a:txBody>
                    <a:bodyPr/>
                    <a:lstStyle/>
                    <a:p>
                      <a:pPr algn="ctr">
                        <a:lnSpc>
                          <a:spcPct val="107000"/>
                        </a:lnSpc>
                        <a:spcAft>
                          <a:spcPts val="0"/>
                        </a:spcAft>
                      </a:pPr>
                      <a:r>
                        <a:rPr lang="es-ES" sz="1000">
                          <a:effectLst/>
                        </a:rPr>
                        <a:t>5 točk</a:t>
                      </a:r>
                      <a:endParaRPr lang="sl-SI" sz="1300" b="1">
                        <a:effectLst/>
                        <a:latin typeface="Times New Roman"/>
                        <a:ea typeface="Times New Roman"/>
                      </a:endParaRPr>
                    </a:p>
                  </a:txBody>
                  <a:tcPr marL="65634" marR="65634" marT="0" marB="0"/>
                </a:tc>
                <a:extLst>
                  <a:ext uri="{0D108BD9-81ED-4DB2-BD59-A6C34878D82A}">
                    <a16:rowId xmlns:a16="http://schemas.microsoft.com/office/drawing/2014/main" val="10005"/>
                  </a:ext>
                </a:extLst>
              </a:tr>
              <a:tr h="171682">
                <a:tc gridSpan="3">
                  <a:txBody>
                    <a:bodyPr/>
                    <a:lstStyle/>
                    <a:p>
                      <a:pPr algn="ctr">
                        <a:lnSpc>
                          <a:spcPct val="107000"/>
                        </a:lnSpc>
                        <a:spcAft>
                          <a:spcPts val="0"/>
                        </a:spcAft>
                      </a:pPr>
                      <a:r>
                        <a:rPr lang="es-ES" sz="1100">
                          <a:effectLst/>
                        </a:rPr>
                        <a:t> </a:t>
                      </a:r>
                      <a:endParaRPr lang="sl-SI" sz="1300" b="1">
                        <a:effectLst/>
                        <a:latin typeface="Times New Roman"/>
                        <a:ea typeface="Times New Roman"/>
                      </a:endParaRPr>
                    </a:p>
                  </a:txBody>
                  <a:tcPr marL="65634" marR="65634" marT="0" marB="0"/>
                </a:tc>
                <a:tc hMerge="1">
                  <a:txBody>
                    <a:bodyPr/>
                    <a:lstStyle/>
                    <a:p>
                      <a:endParaRPr lang="sl-SI"/>
                    </a:p>
                  </a:txBody>
                  <a:tcPr/>
                </a:tc>
                <a:tc hMerge="1">
                  <a:txBody>
                    <a:bodyPr/>
                    <a:lstStyle/>
                    <a:p>
                      <a:endParaRPr lang="sl-SI"/>
                    </a:p>
                  </a:txBody>
                  <a:tcPr/>
                </a:tc>
                <a:extLst>
                  <a:ext uri="{0D108BD9-81ED-4DB2-BD59-A6C34878D82A}">
                    <a16:rowId xmlns:a16="http://schemas.microsoft.com/office/drawing/2014/main" val="10006"/>
                  </a:ext>
                </a:extLst>
              </a:tr>
              <a:tr h="171682">
                <a:tc gridSpan="2">
                  <a:txBody>
                    <a:bodyPr/>
                    <a:lstStyle/>
                    <a:p>
                      <a:pPr algn="l">
                        <a:lnSpc>
                          <a:spcPct val="107000"/>
                        </a:lnSpc>
                        <a:spcAft>
                          <a:spcPts val="0"/>
                        </a:spcAft>
                      </a:pPr>
                      <a:r>
                        <a:rPr lang="es-ES" sz="1100">
                          <a:effectLst/>
                        </a:rPr>
                        <a:t>Merilo 2: Sposobnost prijavitelja</a:t>
                      </a:r>
                      <a:endParaRPr lang="sl-SI" sz="1300" b="1">
                        <a:effectLst/>
                        <a:latin typeface="Times New Roman"/>
                        <a:ea typeface="Times New Roman"/>
                      </a:endParaRPr>
                    </a:p>
                  </a:txBody>
                  <a:tcPr marL="65634" marR="65634" marT="0" marB="0"/>
                </a:tc>
                <a:tc hMerge="1">
                  <a:txBody>
                    <a:bodyPr/>
                    <a:lstStyle/>
                    <a:p>
                      <a:endParaRPr lang="sl-SI"/>
                    </a:p>
                  </a:txBody>
                  <a:tcPr/>
                </a:tc>
                <a:tc>
                  <a:txBody>
                    <a:bodyPr/>
                    <a:lstStyle/>
                    <a:p>
                      <a:pPr algn="ctr">
                        <a:lnSpc>
                          <a:spcPct val="107000"/>
                        </a:lnSpc>
                        <a:spcAft>
                          <a:spcPts val="0"/>
                        </a:spcAft>
                      </a:pPr>
                      <a:r>
                        <a:rPr lang="es-ES" sz="1100">
                          <a:effectLst/>
                        </a:rPr>
                        <a:t>25 točk</a:t>
                      </a:r>
                      <a:endParaRPr lang="sl-SI" sz="1300" b="1">
                        <a:effectLst/>
                        <a:latin typeface="Times New Roman"/>
                        <a:ea typeface="Times New Roman"/>
                      </a:endParaRPr>
                    </a:p>
                  </a:txBody>
                  <a:tcPr marL="65634" marR="65634" marT="0" marB="0"/>
                </a:tc>
                <a:extLst>
                  <a:ext uri="{0D108BD9-81ED-4DB2-BD59-A6C34878D82A}">
                    <a16:rowId xmlns:a16="http://schemas.microsoft.com/office/drawing/2014/main" val="10007"/>
                  </a:ext>
                </a:extLst>
              </a:tr>
              <a:tr h="312127">
                <a:tc>
                  <a:txBody>
                    <a:bodyPr/>
                    <a:lstStyle/>
                    <a:p>
                      <a:pPr algn="l">
                        <a:lnSpc>
                          <a:spcPct val="107000"/>
                        </a:lnSpc>
                        <a:spcAft>
                          <a:spcPts val="0"/>
                        </a:spcAft>
                      </a:pPr>
                      <a:r>
                        <a:rPr lang="es-ES" sz="1000" dirty="0" err="1">
                          <a:effectLst/>
                        </a:rPr>
                        <a:t>Podmerilo</a:t>
                      </a:r>
                      <a:r>
                        <a:rPr lang="es-ES" sz="1000" dirty="0">
                          <a:effectLst/>
                        </a:rPr>
                        <a:t> 2.1: </a:t>
                      </a:r>
                      <a:endParaRPr lang="sl-SI" sz="1300" b="1" dirty="0">
                        <a:effectLst/>
                        <a:latin typeface="Times New Roman"/>
                        <a:ea typeface="Times New Roman"/>
                      </a:endParaRPr>
                    </a:p>
                  </a:txBody>
                  <a:tcPr marL="65634" marR="65634" marT="0" marB="0"/>
                </a:tc>
                <a:tc>
                  <a:txBody>
                    <a:bodyPr/>
                    <a:lstStyle/>
                    <a:p>
                      <a:pPr algn="just">
                        <a:lnSpc>
                          <a:spcPct val="107000"/>
                        </a:lnSpc>
                        <a:spcAft>
                          <a:spcPts val="0"/>
                        </a:spcAft>
                      </a:pPr>
                      <a:r>
                        <a:rPr lang="es-ES" sz="1000">
                          <a:effectLst/>
                        </a:rPr>
                        <a:t>Interdisciplinarnost razvojne skupine, ki bo izvedla RRI projekt</a:t>
                      </a:r>
                      <a:endParaRPr lang="sl-SI" sz="1300" b="1">
                        <a:effectLst/>
                        <a:latin typeface="Times New Roman"/>
                        <a:ea typeface="Times New Roman"/>
                      </a:endParaRPr>
                    </a:p>
                  </a:txBody>
                  <a:tcPr marL="65634" marR="65634" marT="0" marB="0"/>
                </a:tc>
                <a:tc>
                  <a:txBody>
                    <a:bodyPr/>
                    <a:lstStyle/>
                    <a:p>
                      <a:pPr algn="ctr">
                        <a:lnSpc>
                          <a:spcPct val="107000"/>
                        </a:lnSpc>
                        <a:spcAft>
                          <a:spcPts val="0"/>
                        </a:spcAft>
                      </a:pPr>
                      <a:r>
                        <a:rPr lang="es-ES" sz="1000">
                          <a:effectLst/>
                        </a:rPr>
                        <a:t>5 točk</a:t>
                      </a:r>
                      <a:endParaRPr lang="sl-SI" sz="1300" b="1">
                        <a:effectLst/>
                        <a:latin typeface="Times New Roman"/>
                        <a:ea typeface="Times New Roman"/>
                      </a:endParaRPr>
                    </a:p>
                  </a:txBody>
                  <a:tcPr marL="65634" marR="65634" marT="0" marB="0"/>
                </a:tc>
                <a:extLst>
                  <a:ext uri="{0D108BD9-81ED-4DB2-BD59-A6C34878D82A}">
                    <a16:rowId xmlns:a16="http://schemas.microsoft.com/office/drawing/2014/main" val="10008"/>
                  </a:ext>
                </a:extLst>
              </a:tr>
              <a:tr h="312127">
                <a:tc>
                  <a:txBody>
                    <a:bodyPr/>
                    <a:lstStyle/>
                    <a:p>
                      <a:pPr algn="l">
                        <a:lnSpc>
                          <a:spcPct val="107000"/>
                        </a:lnSpc>
                        <a:spcAft>
                          <a:spcPts val="0"/>
                        </a:spcAft>
                      </a:pPr>
                      <a:r>
                        <a:rPr lang="es-ES" sz="1000">
                          <a:effectLst/>
                        </a:rPr>
                        <a:t>Podmerilo 2.2:</a:t>
                      </a:r>
                      <a:endParaRPr lang="sl-SI" sz="1300" b="1">
                        <a:effectLst/>
                        <a:latin typeface="Times New Roman"/>
                        <a:ea typeface="Times New Roman"/>
                      </a:endParaRPr>
                    </a:p>
                  </a:txBody>
                  <a:tcPr marL="65634" marR="65634" marT="0" marB="0"/>
                </a:tc>
                <a:tc>
                  <a:txBody>
                    <a:bodyPr/>
                    <a:lstStyle/>
                    <a:p>
                      <a:pPr algn="just">
                        <a:lnSpc>
                          <a:spcPct val="107000"/>
                        </a:lnSpc>
                        <a:spcAft>
                          <a:spcPts val="0"/>
                        </a:spcAft>
                      </a:pPr>
                      <a:r>
                        <a:rPr lang="es-ES" sz="1000">
                          <a:effectLst/>
                        </a:rPr>
                        <a:t>Formalna usposobljenost razvojne skupine, ki bo izvedla RRI projekt</a:t>
                      </a:r>
                      <a:endParaRPr lang="sl-SI" sz="1300" b="1">
                        <a:effectLst/>
                        <a:latin typeface="Times New Roman"/>
                        <a:ea typeface="Times New Roman"/>
                      </a:endParaRPr>
                    </a:p>
                  </a:txBody>
                  <a:tcPr marL="65634" marR="65634" marT="0" marB="0"/>
                </a:tc>
                <a:tc>
                  <a:txBody>
                    <a:bodyPr/>
                    <a:lstStyle/>
                    <a:p>
                      <a:pPr algn="ctr">
                        <a:lnSpc>
                          <a:spcPct val="107000"/>
                        </a:lnSpc>
                        <a:spcAft>
                          <a:spcPts val="0"/>
                        </a:spcAft>
                      </a:pPr>
                      <a:r>
                        <a:rPr lang="es-ES" sz="1000">
                          <a:effectLst/>
                        </a:rPr>
                        <a:t>5 točk</a:t>
                      </a:r>
                      <a:endParaRPr lang="sl-SI" sz="1300" b="1">
                        <a:effectLst/>
                        <a:latin typeface="Times New Roman"/>
                        <a:ea typeface="Times New Roman"/>
                      </a:endParaRPr>
                    </a:p>
                  </a:txBody>
                  <a:tcPr marL="65634" marR="65634" marT="0" marB="0"/>
                </a:tc>
                <a:extLst>
                  <a:ext uri="{0D108BD9-81ED-4DB2-BD59-A6C34878D82A}">
                    <a16:rowId xmlns:a16="http://schemas.microsoft.com/office/drawing/2014/main" val="10009"/>
                  </a:ext>
                </a:extLst>
              </a:tr>
              <a:tr h="312127">
                <a:tc>
                  <a:txBody>
                    <a:bodyPr/>
                    <a:lstStyle/>
                    <a:p>
                      <a:pPr algn="l">
                        <a:lnSpc>
                          <a:spcPct val="107000"/>
                        </a:lnSpc>
                        <a:spcAft>
                          <a:spcPts val="0"/>
                        </a:spcAft>
                      </a:pPr>
                      <a:r>
                        <a:rPr lang="es-ES" sz="1000">
                          <a:effectLst/>
                        </a:rPr>
                        <a:t>Podmerilo 2.3: </a:t>
                      </a:r>
                      <a:endParaRPr lang="sl-SI" sz="1300" b="1">
                        <a:effectLst/>
                        <a:latin typeface="Times New Roman"/>
                        <a:ea typeface="Times New Roman"/>
                      </a:endParaRPr>
                    </a:p>
                  </a:txBody>
                  <a:tcPr marL="65634" marR="65634" marT="0" marB="0"/>
                </a:tc>
                <a:tc>
                  <a:txBody>
                    <a:bodyPr/>
                    <a:lstStyle/>
                    <a:p>
                      <a:pPr algn="just">
                        <a:lnSpc>
                          <a:spcPct val="107000"/>
                        </a:lnSpc>
                        <a:spcAft>
                          <a:spcPts val="0"/>
                        </a:spcAft>
                      </a:pPr>
                      <a:r>
                        <a:rPr lang="es-ES" sz="1000">
                          <a:effectLst/>
                        </a:rPr>
                        <a:t>Udeležba na tekmovanjih oz. natečajih s področja inovativnosti</a:t>
                      </a:r>
                      <a:endParaRPr lang="sl-SI" sz="1300" b="1">
                        <a:effectLst/>
                        <a:latin typeface="Times New Roman"/>
                        <a:ea typeface="Times New Roman"/>
                      </a:endParaRPr>
                    </a:p>
                  </a:txBody>
                  <a:tcPr marL="65634" marR="65634" marT="0" marB="0"/>
                </a:tc>
                <a:tc>
                  <a:txBody>
                    <a:bodyPr/>
                    <a:lstStyle/>
                    <a:p>
                      <a:pPr algn="ctr">
                        <a:lnSpc>
                          <a:spcPct val="107000"/>
                        </a:lnSpc>
                        <a:spcAft>
                          <a:spcPts val="0"/>
                        </a:spcAft>
                      </a:pPr>
                      <a:r>
                        <a:rPr lang="es-ES" sz="1000">
                          <a:effectLst/>
                        </a:rPr>
                        <a:t>5 točk</a:t>
                      </a:r>
                      <a:endParaRPr lang="sl-SI" sz="1300" b="1">
                        <a:effectLst/>
                        <a:latin typeface="Times New Roman"/>
                        <a:ea typeface="Times New Roman"/>
                      </a:endParaRPr>
                    </a:p>
                  </a:txBody>
                  <a:tcPr marL="65634" marR="65634" marT="0" marB="0"/>
                </a:tc>
                <a:extLst>
                  <a:ext uri="{0D108BD9-81ED-4DB2-BD59-A6C34878D82A}">
                    <a16:rowId xmlns:a16="http://schemas.microsoft.com/office/drawing/2014/main" val="10010"/>
                  </a:ext>
                </a:extLst>
              </a:tr>
              <a:tr h="156063">
                <a:tc>
                  <a:txBody>
                    <a:bodyPr/>
                    <a:lstStyle/>
                    <a:p>
                      <a:pPr algn="l">
                        <a:lnSpc>
                          <a:spcPct val="107000"/>
                        </a:lnSpc>
                        <a:spcAft>
                          <a:spcPts val="0"/>
                        </a:spcAft>
                      </a:pPr>
                      <a:r>
                        <a:rPr lang="es-ES" sz="1000">
                          <a:effectLst/>
                        </a:rPr>
                        <a:t>Podmerilo 2.4:</a:t>
                      </a:r>
                      <a:endParaRPr lang="sl-SI" sz="1300" b="1">
                        <a:effectLst/>
                        <a:latin typeface="Times New Roman"/>
                        <a:ea typeface="Times New Roman"/>
                      </a:endParaRPr>
                    </a:p>
                  </a:txBody>
                  <a:tcPr marL="65634" marR="65634" marT="0" marB="0"/>
                </a:tc>
                <a:tc>
                  <a:txBody>
                    <a:bodyPr/>
                    <a:lstStyle/>
                    <a:p>
                      <a:pPr algn="just">
                        <a:lnSpc>
                          <a:spcPct val="107000"/>
                        </a:lnSpc>
                        <a:spcAft>
                          <a:spcPts val="0"/>
                        </a:spcAft>
                      </a:pPr>
                      <a:r>
                        <a:rPr lang="es-ES" sz="1000">
                          <a:effectLst/>
                        </a:rPr>
                        <a:t>Vključitev mejne skupine raziskovalcev</a:t>
                      </a:r>
                      <a:endParaRPr lang="sl-SI" sz="1300" b="1">
                        <a:effectLst/>
                        <a:latin typeface="Times New Roman"/>
                        <a:ea typeface="Times New Roman"/>
                      </a:endParaRPr>
                    </a:p>
                  </a:txBody>
                  <a:tcPr marL="65634" marR="65634" marT="0" marB="0"/>
                </a:tc>
                <a:tc>
                  <a:txBody>
                    <a:bodyPr/>
                    <a:lstStyle/>
                    <a:p>
                      <a:pPr algn="ctr">
                        <a:lnSpc>
                          <a:spcPct val="107000"/>
                        </a:lnSpc>
                        <a:spcAft>
                          <a:spcPts val="0"/>
                        </a:spcAft>
                      </a:pPr>
                      <a:r>
                        <a:rPr lang="es-ES" sz="1000">
                          <a:effectLst/>
                        </a:rPr>
                        <a:t>5 točk</a:t>
                      </a:r>
                      <a:endParaRPr lang="sl-SI" sz="1300" b="1">
                        <a:effectLst/>
                        <a:latin typeface="Times New Roman"/>
                        <a:ea typeface="Times New Roman"/>
                      </a:endParaRPr>
                    </a:p>
                  </a:txBody>
                  <a:tcPr marL="65634" marR="65634" marT="0" marB="0"/>
                </a:tc>
                <a:extLst>
                  <a:ext uri="{0D108BD9-81ED-4DB2-BD59-A6C34878D82A}">
                    <a16:rowId xmlns:a16="http://schemas.microsoft.com/office/drawing/2014/main" val="10011"/>
                  </a:ext>
                </a:extLst>
              </a:tr>
              <a:tr h="312127">
                <a:tc>
                  <a:txBody>
                    <a:bodyPr/>
                    <a:lstStyle/>
                    <a:p>
                      <a:pPr algn="l">
                        <a:lnSpc>
                          <a:spcPct val="107000"/>
                        </a:lnSpc>
                        <a:spcAft>
                          <a:spcPts val="0"/>
                        </a:spcAft>
                      </a:pPr>
                      <a:r>
                        <a:rPr lang="es-ES" sz="1000">
                          <a:effectLst/>
                        </a:rPr>
                        <a:t>Podmerilo 2.5:</a:t>
                      </a:r>
                      <a:endParaRPr lang="sl-SI" sz="1300" b="1">
                        <a:effectLst/>
                        <a:latin typeface="Times New Roman"/>
                        <a:ea typeface="Times New Roman"/>
                      </a:endParaRPr>
                    </a:p>
                  </a:txBody>
                  <a:tcPr marL="65634" marR="65634" marT="0" marB="0"/>
                </a:tc>
                <a:tc>
                  <a:txBody>
                    <a:bodyPr/>
                    <a:lstStyle/>
                    <a:p>
                      <a:pPr algn="just">
                        <a:lnSpc>
                          <a:spcPct val="107000"/>
                        </a:lnSpc>
                        <a:spcAft>
                          <a:spcPts val="0"/>
                        </a:spcAft>
                      </a:pPr>
                      <a:r>
                        <a:rPr lang="es-ES" sz="1000">
                          <a:effectLst/>
                        </a:rPr>
                        <a:t>Raziskovalno-inovacijska in upravljavska sposobnost prijavitelja</a:t>
                      </a:r>
                      <a:endParaRPr lang="sl-SI" sz="1300" b="1">
                        <a:effectLst/>
                        <a:latin typeface="Times New Roman"/>
                        <a:ea typeface="Times New Roman"/>
                      </a:endParaRPr>
                    </a:p>
                  </a:txBody>
                  <a:tcPr marL="65634" marR="65634" marT="0" marB="0"/>
                </a:tc>
                <a:tc>
                  <a:txBody>
                    <a:bodyPr/>
                    <a:lstStyle/>
                    <a:p>
                      <a:pPr algn="ctr">
                        <a:lnSpc>
                          <a:spcPct val="107000"/>
                        </a:lnSpc>
                        <a:spcAft>
                          <a:spcPts val="0"/>
                        </a:spcAft>
                      </a:pPr>
                      <a:r>
                        <a:rPr lang="es-ES" sz="1000">
                          <a:effectLst/>
                        </a:rPr>
                        <a:t>5 točk</a:t>
                      </a:r>
                      <a:endParaRPr lang="sl-SI" sz="1300" b="1">
                        <a:effectLst/>
                        <a:latin typeface="Times New Roman"/>
                        <a:ea typeface="Times New Roman"/>
                      </a:endParaRPr>
                    </a:p>
                  </a:txBody>
                  <a:tcPr marL="65634" marR="65634" marT="0" marB="0"/>
                </a:tc>
                <a:extLst>
                  <a:ext uri="{0D108BD9-81ED-4DB2-BD59-A6C34878D82A}">
                    <a16:rowId xmlns:a16="http://schemas.microsoft.com/office/drawing/2014/main" val="10012"/>
                  </a:ext>
                </a:extLst>
              </a:tr>
              <a:tr h="171682">
                <a:tc gridSpan="3">
                  <a:txBody>
                    <a:bodyPr/>
                    <a:lstStyle/>
                    <a:p>
                      <a:pPr algn="ctr">
                        <a:lnSpc>
                          <a:spcPct val="107000"/>
                        </a:lnSpc>
                        <a:spcAft>
                          <a:spcPts val="0"/>
                        </a:spcAft>
                      </a:pPr>
                      <a:r>
                        <a:rPr lang="es-ES" sz="1100">
                          <a:effectLst/>
                        </a:rPr>
                        <a:t> </a:t>
                      </a:r>
                      <a:endParaRPr lang="sl-SI" sz="1300" b="1">
                        <a:effectLst/>
                        <a:latin typeface="Times New Roman"/>
                        <a:ea typeface="Times New Roman"/>
                      </a:endParaRPr>
                    </a:p>
                  </a:txBody>
                  <a:tcPr marL="65634" marR="65634" marT="0" marB="0"/>
                </a:tc>
                <a:tc hMerge="1">
                  <a:txBody>
                    <a:bodyPr/>
                    <a:lstStyle/>
                    <a:p>
                      <a:endParaRPr lang="sl-SI"/>
                    </a:p>
                  </a:txBody>
                  <a:tcPr/>
                </a:tc>
                <a:tc hMerge="1">
                  <a:txBody>
                    <a:bodyPr/>
                    <a:lstStyle/>
                    <a:p>
                      <a:endParaRPr lang="sl-SI"/>
                    </a:p>
                  </a:txBody>
                  <a:tcPr/>
                </a:tc>
                <a:extLst>
                  <a:ext uri="{0D108BD9-81ED-4DB2-BD59-A6C34878D82A}">
                    <a16:rowId xmlns:a16="http://schemas.microsoft.com/office/drawing/2014/main" val="10013"/>
                  </a:ext>
                </a:extLst>
              </a:tr>
              <a:tr h="171682">
                <a:tc gridSpan="2">
                  <a:txBody>
                    <a:bodyPr/>
                    <a:lstStyle/>
                    <a:p>
                      <a:pPr algn="l">
                        <a:lnSpc>
                          <a:spcPct val="107000"/>
                        </a:lnSpc>
                        <a:spcAft>
                          <a:spcPts val="0"/>
                        </a:spcAft>
                      </a:pPr>
                      <a:r>
                        <a:rPr lang="es-ES" sz="1100">
                          <a:effectLst/>
                        </a:rPr>
                        <a:t>Merilo 3: Kakovost predloga RRI projekta</a:t>
                      </a:r>
                      <a:endParaRPr lang="sl-SI" sz="1300" b="1">
                        <a:effectLst/>
                        <a:latin typeface="Times New Roman"/>
                        <a:ea typeface="Times New Roman"/>
                      </a:endParaRPr>
                    </a:p>
                  </a:txBody>
                  <a:tcPr marL="65634" marR="65634" marT="0" marB="0"/>
                </a:tc>
                <a:tc hMerge="1">
                  <a:txBody>
                    <a:bodyPr/>
                    <a:lstStyle/>
                    <a:p>
                      <a:endParaRPr lang="sl-SI"/>
                    </a:p>
                  </a:txBody>
                  <a:tcPr/>
                </a:tc>
                <a:tc>
                  <a:txBody>
                    <a:bodyPr/>
                    <a:lstStyle/>
                    <a:p>
                      <a:pPr algn="ctr">
                        <a:lnSpc>
                          <a:spcPct val="107000"/>
                        </a:lnSpc>
                        <a:spcAft>
                          <a:spcPts val="0"/>
                        </a:spcAft>
                      </a:pPr>
                      <a:r>
                        <a:rPr lang="es-ES" sz="1100">
                          <a:effectLst/>
                        </a:rPr>
                        <a:t> 5 točk</a:t>
                      </a:r>
                      <a:endParaRPr lang="sl-SI" sz="1300" b="1">
                        <a:effectLst/>
                        <a:latin typeface="Times New Roman"/>
                        <a:ea typeface="Times New Roman"/>
                      </a:endParaRPr>
                    </a:p>
                  </a:txBody>
                  <a:tcPr marL="65634" marR="65634" marT="0" marB="0"/>
                </a:tc>
                <a:extLst>
                  <a:ext uri="{0D108BD9-81ED-4DB2-BD59-A6C34878D82A}">
                    <a16:rowId xmlns:a16="http://schemas.microsoft.com/office/drawing/2014/main" val="10014"/>
                  </a:ext>
                </a:extLst>
              </a:tr>
              <a:tr h="312127">
                <a:tc>
                  <a:txBody>
                    <a:bodyPr/>
                    <a:lstStyle/>
                    <a:p>
                      <a:pPr algn="l">
                        <a:lnSpc>
                          <a:spcPct val="107000"/>
                        </a:lnSpc>
                        <a:spcAft>
                          <a:spcPts val="0"/>
                        </a:spcAft>
                      </a:pPr>
                      <a:r>
                        <a:rPr lang="es-ES" sz="1000">
                          <a:effectLst/>
                        </a:rPr>
                        <a:t>Podmerilo 3.1:</a:t>
                      </a:r>
                      <a:endParaRPr lang="sl-SI" sz="1300" b="1">
                        <a:effectLst/>
                        <a:latin typeface="Times New Roman"/>
                        <a:ea typeface="Times New Roman"/>
                      </a:endParaRPr>
                    </a:p>
                  </a:txBody>
                  <a:tcPr marL="65634" marR="65634" marT="0" marB="0"/>
                </a:tc>
                <a:tc>
                  <a:txBody>
                    <a:bodyPr/>
                    <a:lstStyle/>
                    <a:p>
                      <a:pPr algn="just">
                        <a:lnSpc>
                          <a:spcPct val="107000"/>
                        </a:lnSpc>
                        <a:spcAft>
                          <a:spcPts val="0"/>
                        </a:spcAft>
                      </a:pPr>
                      <a:r>
                        <a:rPr lang="es-ES" sz="1000">
                          <a:effectLst/>
                        </a:rPr>
                        <a:t>Vsebinska celovitost predloga RRI projekta in terminski načrt RRI projekta</a:t>
                      </a:r>
                      <a:endParaRPr lang="sl-SI" sz="1300" b="1">
                        <a:effectLst/>
                        <a:latin typeface="Times New Roman"/>
                        <a:ea typeface="Times New Roman"/>
                      </a:endParaRPr>
                    </a:p>
                  </a:txBody>
                  <a:tcPr marL="65634" marR="65634" marT="0" marB="0"/>
                </a:tc>
                <a:tc>
                  <a:txBody>
                    <a:bodyPr/>
                    <a:lstStyle/>
                    <a:p>
                      <a:pPr algn="ctr">
                        <a:lnSpc>
                          <a:spcPct val="107000"/>
                        </a:lnSpc>
                        <a:spcAft>
                          <a:spcPts val="0"/>
                        </a:spcAft>
                      </a:pPr>
                      <a:r>
                        <a:rPr lang="es-ES" sz="1000">
                          <a:effectLst/>
                        </a:rPr>
                        <a:t>3 točke</a:t>
                      </a:r>
                      <a:endParaRPr lang="sl-SI" sz="1300" b="1">
                        <a:effectLst/>
                        <a:latin typeface="Times New Roman"/>
                        <a:ea typeface="Times New Roman"/>
                      </a:endParaRPr>
                    </a:p>
                  </a:txBody>
                  <a:tcPr marL="65634" marR="65634" marT="0" marB="0"/>
                </a:tc>
                <a:extLst>
                  <a:ext uri="{0D108BD9-81ED-4DB2-BD59-A6C34878D82A}">
                    <a16:rowId xmlns:a16="http://schemas.microsoft.com/office/drawing/2014/main" val="10015"/>
                  </a:ext>
                </a:extLst>
              </a:tr>
              <a:tr h="156063">
                <a:tc>
                  <a:txBody>
                    <a:bodyPr/>
                    <a:lstStyle/>
                    <a:p>
                      <a:pPr algn="l">
                        <a:lnSpc>
                          <a:spcPct val="107000"/>
                        </a:lnSpc>
                        <a:spcAft>
                          <a:spcPts val="0"/>
                        </a:spcAft>
                      </a:pPr>
                      <a:r>
                        <a:rPr lang="es-ES" sz="1000">
                          <a:effectLst/>
                        </a:rPr>
                        <a:t>Podmerilo 3.2:</a:t>
                      </a:r>
                      <a:endParaRPr lang="sl-SI" sz="1300" b="1">
                        <a:effectLst/>
                        <a:latin typeface="Times New Roman"/>
                        <a:ea typeface="Times New Roman"/>
                      </a:endParaRPr>
                    </a:p>
                  </a:txBody>
                  <a:tcPr marL="65634" marR="65634" marT="0" marB="0"/>
                </a:tc>
                <a:tc>
                  <a:txBody>
                    <a:bodyPr/>
                    <a:lstStyle/>
                    <a:p>
                      <a:pPr algn="just">
                        <a:lnSpc>
                          <a:spcPct val="107000"/>
                        </a:lnSpc>
                        <a:spcAft>
                          <a:spcPts val="0"/>
                        </a:spcAft>
                      </a:pPr>
                      <a:r>
                        <a:rPr lang="es-ES" sz="1000">
                          <a:effectLst/>
                        </a:rPr>
                        <a:t>Organizacijski in finančni načrt izvedbe RRI projekta</a:t>
                      </a:r>
                      <a:endParaRPr lang="sl-SI" sz="1300" b="1">
                        <a:effectLst/>
                        <a:latin typeface="Times New Roman"/>
                        <a:ea typeface="Times New Roman"/>
                      </a:endParaRPr>
                    </a:p>
                  </a:txBody>
                  <a:tcPr marL="65634" marR="65634" marT="0" marB="0"/>
                </a:tc>
                <a:tc>
                  <a:txBody>
                    <a:bodyPr/>
                    <a:lstStyle/>
                    <a:p>
                      <a:pPr algn="ctr">
                        <a:lnSpc>
                          <a:spcPct val="107000"/>
                        </a:lnSpc>
                        <a:spcAft>
                          <a:spcPts val="0"/>
                        </a:spcAft>
                      </a:pPr>
                      <a:r>
                        <a:rPr lang="es-ES" sz="1000">
                          <a:effectLst/>
                        </a:rPr>
                        <a:t>2 točki</a:t>
                      </a:r>
                      <a:endParaRPr lang="sl-SI" sz="1300" b="1">
                        <a:effectLst/>
                        <a:latin typeface="Times New Roman"/>
                        <a:ea typeface="Times New Roman"/>
                      </a:endParaRPr>
                    </a:p>
                  </a:txBody>
                  <a:tcPr marL="65634" marR="65634" marT="0" marB="0"/>
                </a:tc>
                <a:extLst>
                  <a:ext uri="{0D108BD9-81ED-4DB2-BD59-A6C34878D82A}">
                    <a16:rowId xmlns:a16="http://schemas.microsoft.com/office/drawing/2014/main" val="10016"/>
                  </a:ext>
                </a:extLst>
              </a:tr>
              <a:tr h="171682">
                <a:tc gridSpan="2">
                  <a:txBody>
                    <a:bodyPr/>
                    <a:lstStyle/>
                    <a:p>
                      <a:pPr algn="l">
                        <a:lnSpc>
                          <a:spcPct val="107000"/>
                        </a:lnSpc>
                        <a:spcAft>
                          <a:spcPts val="0"/>
                        </a:spcAft>
                      </a:pPr>
                      <a:r>
                        <a:rPr lang="es-ES" sz="1100">
                          <a:effectLst/>
                        </a:rPr>
                        <a:t> </a:t>
                      </a:r>
                      <a:endParaRPr lang="sl-SI" sz="1300" b="1">
                        <a:effectLst/>
                        <a:latin typeface="Times New Roman"/>
                        <a:ea typeface="Times New Roman"/>
                      </a:endParaRPr>
                    </a:p>
                  </a:txBody>
                  <a:tcPr marL="65634" marR="65634" marT="0" marB="0"/>
                </a:tc>
                <a:tc hMerge="1">
                  <a:txBody>
                    <a:bodyPr/>
                    <a:lstStyle/>
                    <a:p>
                      <a:endParaRPr lang="sl-SI"/>
                    </a:p>
                  </a:txBody>
                  <a:tcPr/>
                </a:tc>
                <a:tc>
                  <a:txBody>
                    <a:bodyPr/>
                    <a:lstStyle/>
                    <a:p>
                      <a:pPr algn="ctr">
                        <a:lnSpc>
                          <a:spcPct val="107000"/>
                        </a:lnSpc>
                        <a:spcAft>
                          <a:spcPts val="0"/>
                        </a:spcAft>
                      </a:pPr>
                      <a:r>
                        <a:rPr lang="es-ES" sz="1100">
                          <a:effectLst/>
                        </a:rPr>
                        <a:t> </a:t>
                      </a:r>
                      <a:endParaRPr lang="sl-SI" sz="1300" b="1">
                        <a:effectLst/>
                        <a:latin typeface="Times New Roman"/>
                        <a:ea typeface="Times New Roman"/>
                      </a:endParaRPr>
                    </a:p>
                  </a:txBody>
                  <a:tcPr marL="65634" marR="65634" marT="0" marB="0"/>
                </a:tc>
                <a:extLst>
                  <a:ext uri="{0D108BD9-81ED-4DB2-BD59-A6C34878D82A}">
                    <a16:rowId xmlns:a16="http://schemas.microsoft.com/office/drawing/2014/main" val="10017"/>
                  </a:ext>
                </a:extLst>
              </a:tr>
              <a:tr h="343364">
                <a:tc gridSpan="2">
                  <a:txBody>
                    <a:bodyPr/>
                    <a:lstStyle/>
                    <a:p>
                      <a:pPr algn="l">
                        <a:lnSpc>
                          <a:spcPct val="107000"/>
                        </a:lnSpc>
                        <a:spcAft>
                          <a:spcPts val="0"/>
                        </a:spcAft>
                      </a:pPr>
                      <a:r>
                        <a:rPr lang="es-ES" sz="1100" dirty="0" err="1">
                          <a:effectLst/>
                        </a:rPr>
                        <a:t>Merilo</a:t>
                      </a:r>
                      <a:r>
                        <a:rPr lang="es-ES" sz="1100" dirty="0">
                          <a:effectLst/>
                        </a:rPr>
                        <a:t> 4: </a:t>
                      </a:r>
                      <a:r>
                        <a:rPr lang="es-ES" sz="1100" dirty="0" err="1">
                          <a:effectLst/>
                        </a:rPr>
                        <a:t>Izkazovanje</a:t>
                      </a:r>
                      <a:r>
                        <a:rPr lang="es-ES" sz="1100" dirty="0">
                          <a:effectLst/>
                        </a:rPr>
                        <a:t> </a:t>
                      </a:r>
                      <a:r>
                        <a:rPr lang="es-ES" sz="1100" dirty="0" err="1">
                          <a:effectLst/>
                        </a:rPr>
                        <a:t>širšega</a:t>
                      </a:r>
                      <a:r>
                        <a:rPr lang="es-ES" sz="1100" dirty="0">
                          <a:effectLst/>
                        </a:rPr>
                        <a:t> </a:t>
                      </a:r>
                      <a:r>
                        <a:rPr lang="es-ES" sz="1100" dirty="0" err="1">
                          <a:effectLst/>
                        </a:rPr>
                        <a:t>družbenega</a:t>
                      </a:r>
                      <a:r>
                        <a:rPr lang="es-ES" sz="1100" dirty="0">
                          <a:effectLst/>
                        </a:rPr>
                        <a:t> </a:t>
                      </a:r>
                      <a:r>
                        <a:rPr lang="es-ES" sz="1100" dirty="0" err="1">
                          <a:effectLst/>
                        </a:rPr>
                        <a:t>vpliva</a:t>
                      </a:r>
                      <a:r>
                        <a:rPr lang="es-ES" sz="1100" dirty="0">
                          <a:effectLst/>
                        </a:rPr>
                        <a:t> – </a:t>
                      </a:r>
                      <a:r>
                        <a:rPr lang="es-ES" sz="1100" dirty="0" err="1">
                          <a:effectLst/>
                        </a:rPr>
                        <a:t>trajnostni</a:t>
                      </a:r>
                      <a:r>
                        <a:rPr lang="es-ES" sz="1100" dirty="0">
                          <a:effectLst/>
                        </a:rPr>
                        <a:t> </a:t>
                      </a:r>
                      <a:r>
                        <a:rPr lang="es-ES" sz="1100" dirty="0" err="1">
                          <a:effectLst/>
                        </a:rPr>
                        <a:t>poslovni</a:t>
                      </a:r>
                      <a:r>
                        <a:rPr lang="es-ES" sz="1100" dirty="0">
                          <a:effectLst/>
                        </a:rPr>
                        <a:t> </a:t>
                      </a:r>
                      <a:r>
                        <a:rPr lang="es-ES" sz="1100" dirty="0" err="1">
                          <a:effectLst/>
                        </a:rPr>
                        <a:t>model</a:t>
                      </a:r>
                      <a:endParaRPr lang="sl-SI" sz="1300" b="1" dirty="0">
                        <a:effectLst/>
                        <a:latin typeface="Times New Roman"/>
                        <a:ea typeface="Times New Roman"/>
                      </a:endParaRPr>
                    </a:p>
                  </a:txBody>
                  <a:tcPr marL="65634" marR="65634" marT="0" marB="0"/>
                </a:tc>
                <a:tc hMerge="1">
                  <a:txBody>
                    <a:bodyPr/>
                    <a:lstStyle/>
                    <a:p>
                      <a:endParaRPr lang="sl-SI"/>
                    </a:p>
                  </a:txBody>
                  <a:tcPr/>
                </a:tc>
                <a:tc>
                  <a:txBody>
                    <a:bodyPr/>
                    <a:lstStyle/>
                    <a:p>
                      <a:pPr algn="ctr">
                        <a:lnSpc>
                          <a:spcPct val="107000"/>
                        </a:lnSpc>
                        <a:spcAft>
                          <a:spcPts val="0"/>
                        </a:spcAft>
                      </a:pPr>
                      <a:r>
                        <a:rPr lang="es-ES" sz="1100" dirty="0">
                          <a:effectLst/>
                        </a:rPr>
                        <a:t>5 </a:t>
                      </a:r>
                      <a:r>
                        <a:rPr lang="es-ES" sz="1100" dirty="0" err="1">
                          <a:effectLst/>
                        </a:rPr>
                        <a:t>točk</a:t>
                      </a:r>
                      <a:endParaRPr lang="sl-SI" sz="1300" b="1" dirty="0">
                        <a:effectLst/>
                        <a:latin typeface="Times New Roman"/>
                        <a:ea typeface="Times New Roman"/>
                      </a:endParaRPr>
                    </a:p>
                  </a:txBody>
                  <a:tcPr marL="65634" marR="65634" marT="0" marB="0"/>
                </a:tc>
                <a:extLst>
                  <a:ext uri="{0D108BD9-81ED-4DB2-BD59-A6C34878D82A}">
                    <a16:rowId xmlns:a16="http://schemas.microsoft.com/office/drawing/2014/main" val="10018"/>
                  </a:ext>
                </a:extLst>
              </a:tr>
            </a:tbl>
          </a:graphicData>
        </a:graphic>
      </p:graphicFrame>
      <p:sp>
        <p:nvSpPr>
          <p:cNvPr id="4" name="Slide Number Placeholder 3"/>
          <p:cNvSpPr>
            <a:spLocks noGrp="1"/>
          </p:cNvSpPr>
          <p:nvPr>
            <p:ph type="sldNum" sz="quarter" idx="12"/>
          </p:nvPr>
        </p:nvSpPr>
        <p:spPr/>
        <p:txBody>
          <a:bodyPr/>
          <a:lstStyle/>
          <a:p>
            <a:fld id="{69660A5B-0582-41B6-BC23-C2A41C9ADA33}" type="slidenum">
              <a:rPr lang="sl-SI" smtClean="0"/>
              <a:t>15</a:t>
            </a:fld>
            <a:endParaRPr lang="sl-SI"/>
          </a:p>
        </p:txBody>
      </p:sp>
      <p:sp>
        <p:nvSpPr>
          <p:cNvPr id="3" name="Title 2"/>
          <p:cNvSpPr>
            <a:spLocks noGrp="1"/>
          </p:cNvSpPr>
          <p:nvPr>
            <p:ph type="title"/>
          </p:nvPr>
        </p:nvSpPr>
        <p:spPr/>
        <p:txBody>
          <a:bodyPr/>
          <a:lstStyle/>
          <a:p>
            <a:r>
              <a:rPr lang="sl-SI" dirty="0" smtClean="0"/>
              <a:t> </a:t>
            </a:r>
            <a:endParaRPr lang="sl-SI" dirty="0"/>
          </a:p>
        </p:txBody>
      </p:sp>
      <p:sp>
        <p:nvSpPr>
          <p:cNvPr id="6" name="Rectangle 5"/>
          <p:cNvSpPr/>
          <p:nvPr/>
        </p:nvSpPr>
        <p:spPr>
          <a:xfrm>
            <a:off x="3415467" y="692696"/>
            <a:ext cx="2002471" cy="769441"/>
          </a:xfrm>
          <a:prstGeom prst="rect">
            <a:avLst/>
          </a:prstGeom>
          <a:noFill/>
        </p:spPr>
        <p:txBody>
          <a:bodyPr wrap="none" lIns="91440" tIns="45720" rIns="91440" bIns="45720">
            <a:spAutoFit/>
          </a:bodyPr>
          <a:lstStyle/>
          <a:p>
            <a:pPr algn="ctr"/>
            <a:r>
              <a:rPr lang="sl-SI"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MERILA</a:t>
            </a:r>
            <a:endParaRPr lang="en-US"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8"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9144000" cy="902991"/>
          </a:xfrm>
          <a:prstGeom prst="rect">
            <a:avLst/>
          </a:prstGeom>
        </p:spPr>
      </p:pic>
    </p:spTree>
    <p:extLst>
      <p:ext uri="{BB962C8B-B14F-4D97-AF65-F5344CB8AC3E}">
        <p14:creationId xmlns:p14="http://schemas.microsoft.com/office/powerpoint/2010/main" val="11915733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sl-SI" dirty="0" smtClean="0"/>
              <a:t>Najmanj 60 točk – prag odobritve sofinanciranja</a:t>
            </a:r>
          </a:p>
          <a:p>
            <a:r>
              <a:rPr lang="sl-SI" dirty="0" smtClean="0"/>
              <a:t>Najmanjše število točk pri merilu 1: 35 točk, pri merilu 2: 9 točk</a:t>
            </a:r>
          </a:p>
          <a:p>
            <a:r>
              <a:rPr lang="sl-SI" dirty="0" smtClean="0"/>
              <a:t>0 točk je dovoljeno pri (pod)merilih):</a:t>
            </a:r>
          </a:p>
          <a:p>
            <a:pPr lvl="1"/>
            <a:r>
              <a:rPr lang="sl-SI" dirty="0" err="1">
                <a:solidFill>
                  <a:srgbClr val="FF0000"/>
                </a:solidFill>
              </a:rPr>
              <a:t>podmerilu</a:t>
            </a:r>
            <a:r>
              <a:rPr lang="sl-SI" dirty="0">
                <a:solidFill>
                  <a:srgbClr val="FF0000"/>
                </a:solidFill>
              </a:rPr>
              <a:t> 2.1: Interdisciplinarnost razvojne skupine, ki bo izvedla RRI </a:t>
            </a:r>
            <a:r>
              <a:rPr lang="sl-SI" dirty="0" smtClean="0">
                <a:solidFill>
                  <a:srgbClr val="FF0000"/>
                </a:solidFill>
              </a:rPr>
              <a:t>projekt </a:t>
            </a:r>
          </a:p>
          <a:p>
            <a:pPr lvl="1"/>
            <a:r>
              <a:rPr lang="sl-SI" dirty="0" err="1" smtClean="0">
                <a:solidFill>
                  <a:srgbClr val="FF0000"/>
                </a:solidFill>
              </a:rPr>
              <a:t>podmerilo</a:t>
            </a:r>
            <a:r>
              <a:rPr lang="sl-SI" dirty="0" smtClean="0">
                <a:solidFill>
                  <a:srgbClr val="FF0000"/>
                </a:solidFill>
              </a:rPr>
              <a:t> </a:t>
            </a:r>
            <a:r>
              <a:rPr lang="sl-SI" dirty="0">
                <a:solidFill>
                  <a:srgbClr val="FF0000"/>
                </a:solidFill>
              </a:rPr>
              <a:t>2.2: Formalna usposobljenost razvojne skupine, ki bo izvedla RRI </a:t>
            </a:r>
            <a:r>
              <a:rPr lang="sl-SI" dirty="0" smtClean="0">
                <a:solidFill>
                  <a:srgbClr val="FF0000"/>
                </a:solidFill>
              </a:rPr>
              <a:t>projekt </a:t>
            </a:r>
            <a:endParaRPr lang="sl-SI" sz="7200" dirty="0">
              <a:solidFill>
                <a:srgbClr val="FF0000"/>
              </a:solidFill>
            </a:endParaRPr>
          </a:p>
          <a:p>
            <a:pPr lvl="1"/>
            <a:r>
              <a:rPr lang="sl-SI" dirty="0" err="1"/>
              <a:t>podmerilu</a:t>
            </a:r>
            <a:r>
              <a:rPr lang="sl-SI" dirty="0"/>
              <a:t> 2.3. Udeležba na tekmovanjih oz. natečajih s področja inovativnosti</a:t>
            </a:r>
            <a:endParaRPr lang="sl-SI" sz="7200" dirty="0"/>
          </a:p>
          <a:p>
            <a:pPr lvl="1"/>
            <a:r>
              <a:rPr lang="sl-SI" dirty="0" err="1"/>
              <a:t>podmerilu</a:t>
            </a:r>
            <a:r>
              <a:rPr lang="sl-SI" dirty="0"/>
              <a:t> 2.4. Vključitev mejne skupine raziskovalcev</a:t>
            </a:r>
            <a:endParaRPr lang="sl-SI" sz="7200" dirty="0"/>
          </a:p>
          <a:p>
            <a:pPr lvl="1"/>
            <a:r>
              <a:rPr lang="sl-SI" dirty="0"/>
              <a:t>merilu 4. Izkazovanje širšega družbenega vpliva - trajnostni poslovni model</a:t>
            </a:r>
            <a:endParaRPr lang="sl-SI" sz="7200" dirty="0"/>
          </a:p>
          <a:p>
            <a:endParaRPr lang="sl-SI" dirty="0"/>
          </a:p>
        </p:txBody>
      </p:sp>
      <p:sp>
        <p:nvSpPr>
          <p:cNvPr id="4" name="Slide Number Placeholder 3"/>
          <p:cNvSpPr>
            <a:spLocks noGrp="1"/>
          </p:cNvSpPr>
          <p:nvPr>
            <p:ph type="sldNum" sz="quarter" idx="12"/>
          </p:nvPr>
        </p:nvSpPr>
        <p:spPr/>
        <p:txBody>
          <a:bodyPr/>
          <a:lstStyle/>
          <a:p>
            <a:fld id="{69660A5B-0582-41B6-BC23-C2A41C9ADA33}" type="slidenum">
              <a:rPr lang="sl-SI" smtClean="0"/>
              <a:t>16</a:t>
            </a:fld>
            <a:endParaRPr lang="sl-SI"/>
          </a:p>
        </p:txBody>
      </p:sp>
      <p:pic>
        <p:nvPicPr>
          <p:cNvPr id="5"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9144000" cy="902991"/>
          </a:xfrm>
          <a:prstGeom prst="rect">
            <a:avLst/>
          </a:prstGeom>
        </p:spPr>
      </p:pic>
      <p:sp>
        <p:nvSpPr>
          <p:cNvPr id="6" name="Title 5"/>
          <p:cNvSpPr>
            <a:spLocks noGrp="1"/>
          </p:cNvSpPr>
          <p:nvPr>
            <p:ph type="title"/>
          </p:nvPr>
        </p:nvSpPr>
        <p:spPr/>
        <p:txBody>
          <a:bodyPr/>
          <a:lstStyle/>
          <a:p>
            <a:r>
              <a:rPr lang="sl-SI" dirty="0" smtClean="0"/>
              <a:t> </a:t>
            </a:r>
            <a:endParaRPr lang="sl-SI" dirty="0"/>
          </a:p>
        </p:txBody>
      </p:sp>
      <p:sp>
        <p:nvSpPr>
          <p:cNvPr id="7" name="Rectangle 6"/>
          <p:cNvSpPr/>
          <p:nvPr/>
        </p:nvSpPr>
        <p:spPr>
          <a:xfrm>
            <a:off x="3152656" y="764704"/>
            <a:ext cx="2876557" cy="769441"/>
          </a:xfrm>
          <a:prstGeom prst="rect">
            <a:avLst/>
          </a:prstGeom>
          <a:noFill/>
        </p:spPr>
        <p:txBody>
          <a:bodyPr wrap="none" lIns="91440" tIns="45720" rIns="91440" bIns="45720">
            <a:spAutoFit/>
          </a:bodyPr>
          <a:lstStyle/>
          <a:p>
            <a:pPr algn="ctr"/>
            <a:r>
              <a:rPr lang="sl-SI"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PRAG TOČK</a:t>
            </a:r>
            <a:endParaRPr lang="en-US"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8" name="Rectangular Callout 7"/>
          <p:cNvSpPr/>
          <p:nvPr/>
        </p:nvSpPr>
        <p:spPr>
          <a:xfrm>
            <a:off x="5967980" y="2348880"/>
            <a:ext cx="1551032" cy="648072"/>
          </a:xfrm>
          <a:prstGeom prst="wedgeRect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sl-SI" dirty="0" smtClean="0"/>
              <a:t>SPREMEMBA</a:t>
            </a:r>
            <a:endParaRPr lang="sl-SI" dirty="0"/>
          </a:p>
        </p:txBody>
      </p:sp>
    </p:spTree>
    <p:extLst>
      <p:ext uri="{BB962C8B-B14F-4D97-AF65-F5344CB8AC3E}">
        <p14:creationId xmlns:p14="http://schemas.microsoft.com/office/powerpoint/2010/main" val="1810101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grpId="0" nodeType="clickEffect">
                                  <p:stCondLst>
                                    <p:cond delay="0"/>
                                  </p:stCondLst>
                                  <p:childTnLst>
                                    <p:animEffect transition="out" filter="fade">
                                      <p:cBhvr>
                                        <p:cTn id="6" dur="2000"/>
                                        <p:tgtEl>
                                          <p:spTgt spid="8"/>
                                        </p:tgtEl>
                                      </p:cBhvr>
                                    </p:animEffect>
                                    <p:anim calcmode="lin" valueType="num">
                                      <p:cBhvr>
                                        <p:cTn id="7" dur="2000"/>
                                        <p:tgtEl>
                                          <p:spTgt spid="8"/>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8"/>
                                        </p:tgtEl>
                                        <p:attrNameLst>
                                          <p:attrName>ppt_h</p:attrName>
                                        </p:attrNameLst>
                                      </p:cBhvr>
                                      <p:tavLst>
                                        <p:tav tm="0">
                                          <p:val>
                                            <p:strVal val="ppt_h"/>
                                          </p:val>
                                        </p:tav>
                                        <p:tav tm="100000">
                                          <p:val>
                                            <p:strVal val="ppt_h"/>
                                          </p:val>
                                        </p:tav>
                                      </p:tavLst>
                                    </p:anim>
                                    <p:set>
                                      <p:cBhvr>
                                        <p:cTn id="9" dur="1" fill="hold">
                                          <p:stCondLst>
                                            <p:cond delay="1999"/>
                                          </p:stCondLst>
                                        </p:cTn>
                                        <p:tgtEl>
                                          <p:spTgt spid="8"/>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24" presetClass="emph" presetSubtype="0" fill="hold" nodeType="clickEffect">
                                  <p:stCondLst>
                                    <p:cond delay="0"/>
                                  </p:stCondLst>
                                  <p:childTnLst>
                                    <p:animClr clrSpc="hsl" dir="cw">
                                      <p:cBhvr override="childStyle">
                                        <p:cTn id="13" dur="500" fill="hold"/>
                                        <p:tgtEl>
                                          <p:spTgt spid="3">
                                            <p:txEl>
                                              <p:pRg st="3" end="3"/>
                                            </p:txEl>
                                          </p:spTgt>
                                        </p:tgtEl>
                                        <p:attrNameLst>
                                          <p:attrName>style.color</p:attrName>
                                        </p:attrNameLst>
                                      </p:cBhvr>
                                      <p:by>
                                        <p:hsl h="0" s="-12549" l="-25098"/>
                                      </p:by>
                                    </p:animClr>
                                    <p:animClr clrSpc="hsl" dir="cw">
                                      <p:cBhvr>
                                        <p:cTn id="14" dur="500" fill="hold"/>
                                        <p:tgtEl>
                                          <p:spTgt spid="3">
                                            <p:txEl>
                                              <p:pRg st="3" end="3"/>
                                            </p:txEl>
                                          </p:spTgt>
                                        </p:tgtEl>
                                        <p:attrNameLst>
                                          <p:attrName>fillcolor</p:attrName>
                                        </p:attrNameLst>
                                      </p:cBhvr>
                                      <p:by>
                                        <p:hsl h="0" s="-12549" l="-25098"/>
                                      </p:by>
                                    </p:animClr>
                                    <p:animClr clrSpc="hsl" dir="cw">
                                      <p:cBhvr>
                                        <p:cTn id="15" dur="500" fill="hold"/>
                                        <p:tgtEl>
                                          <p:spTgt spid="3">
                                            <p:txEl>
                                              <p:pRg st="3" end="3"/>
                                            </p:txEl>
                                          </p:spTgt>
                                        </p:tgtEl>
                                        <p:attrNameLst>
                                          <p:attrName>stroke.color</p:attrName>
                                        </p:attrNameLst>
                                      </p:cBhvr>
                                      <p:by>
                                        <p:hsl h="0" s="-12549" l="-25098"/>
                                      </p:by>
                                    </p:animClr>
                                    <p:set>
                                      <p:cBhvr>
                                        <p:cTn id="16" dur="500" fill="hold"/>
                                        <p:tgtEl>
                                          <p:spTgt spid="3">
                                            <p:txEl>
                                              <p:pRg st="3" end="3"/>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4" presetClass="emph" presetSubtype="0" fill="hold" nodeType="clickEffect">
                                  <p:stCondLst>
                                    <p:cond delay="0"/>
                                  </p:stCondLst>
                                  <p:childTnLst>
                                    <p:animClr clrSpc="hsl" dir="cw">
                                      <p:cBhvr override="childStyle">
                                        <p:cTn id="20" dur="500" fill="hold"/>
                                        <p:tgtEl>
                                          <p:spTgt spid="3">
                                            <p:txEl>
                                              <p:pRg st="4" end="4"/>
                                            </p:txEl>
                                          </p:spTgt>
                                        </p:tgtEl>
                                        <p:attrNameLst>
                                          <p:attrName>style.color</p:attrName>
                                        </p:attrNameLst>
                                      </p:cBhvr>
                                      <p:by>
                                        <p:hsl h="0" s="-12549" l="-25098"/>
                                      </p:by>
                                    </p:animClr>
                                    <p:animClr clrSpc="hsl" dir="cw">
                                      <p:cBhvr>
                                        <p:cTn id="21" dur="500" fill="hold"/>
                                        <p:tgtEl>
                                          <p:spTgt spid="3">
                                            <p:txEl>
                                              <p:pRg st="4" end="4"/>
                                            </p:txEl>
                                          </p:spTgt>
                                        </p:tgtEl>
                                        <p:attrNameLst>
                                          <p:attrName>fillcolor</p:attrName>
                                        </p:attrNameLst>
                                      </p:cBhvr>
                                      <p:by>
                                        <p:hsl h="0" s="-12549" l="-25098"/>
                                      </p:by>
                                    </p:animClr>
                                    <p:animClr clrSpc="hsl" dir="cw">
                                      <p:cBhvr>
                                        <p:cTn id="22" dur="500" fill="hold"/>
                                        <p:tgtEl>
                                          <p:spTgt spid="3">
                                            <p:txEl>
                                              <p:pRg st="4" end="4"/>
                                            </p:txEl>
                                          </p:spTgt>
                                        </p:tgtEl>
                                        <p:attrNameLst>
                                          <p:attrName>stroke.color</p:attrName>
                                        </p:attrNameLst>
                                      </p:cBhvr>
                                      <p:by>
                                        <p:hsl h="0" s="-12549" l="-25098"/>
                                      </p:by>
                                    </p:animClr>
                                    <p:set>
                                      <p:cBhvr>
                                        <p:cTn id="23" dur="500" fill="hold"/>
                                        <p:tgtEl>
                                          <p:spTgt spid="3">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anose="05000000000000000000" pitchFamily="2" charset="2"/>
              <a:buChar char="Ø"/>
            </a:pPr>
            <a:r>
              <a:rPr lang="sl-SI" dirty="0" smtClean="0"/>
              <a:t>Zunanji ocenjevalci</a:t>
            </a:r>
          </a:p>
          <a:p>
            <a:pPr>
              <a:buFont typeface="Wingdings" panose="05000000000000000000" pitchFamily="2" charset="2"/>
              <a:buChar char="Ø"/>
            </a:pPr>
            <a:r>
              <a:rPr lang="sl-SI" dirty="0" err="1" smtClean="0"/>
              <a:t>Podmerila</a:t>
            </a:r>
            <a:r>
              <a:rPr lang="sl-SI" dirty="0" smtClean="0"/>
              <a:t> se ocenjujejo s celimi točkami</a:t>
            </a:r>
          </a:p>
          <a:p>
            <a:pPr>
              <a:buFont typeface="Wingdings" panose="05000000000000000000" pitchFamily="2" charset="2"/>
              <a:buChar char="Ø"/>
            </a:pPr>
            <a:r>
              <a:rPr lang="sl-SI" dirty="0" smtClean="0"/>
              <a:t>Vsako </a:t>
            </a:r>
            <a:r>
              <a:rPr lang="sl-SI" dirty="0" err="1" smtClean="0"/>
              <a:t>podmerilo</a:t>
            </a:r>
            <a:r>
              <a:rPr lang="sl-SI" dirty="0" smtClean="0"/>
              <a:t> ocenita dva ocenjevalca; če se med seboj razlikujeta za več kot 20%, </a:t>
            </a:r>
            <a:r>
              <a:rPr lang="sl-SI" dirty="0" err="1" smtClean="0"/>
              <a:t>podmerilo</a:t>
            </a:r>
            <a:r>
              <a:rPr lang="sl-SI" dirty="0" smtClean="0"/>
              <a:t> oceni še tretji ocenjevalec. Končna ocena = povprečje dveh ocen oz. v primeru tretje ocene  na podlagi povprečja najbližjih dveh ocen </a:t>
            </a:r>
            <a:endParaRPr lang="sl-SI" dirty="0"/>
          </a:p>
        </p:txBody>
      </p:sp>
      <p:sp>
        <p:nvSpPr>
          <p:cNvPr id="4" name="Slide Number Placeholder 3"/>
          <p:cNvSpPr>
            <a:spLocks noGrp="1"/>
          </p:cNvSpPr>
          <p:nvPr>
            <p:ph type="sldNum" sz="quarter" idx="12"/>
          </p:nvPr>
        </p:nvSpPr>
        <p:spPr/>
        <p:txBody>
          <a:bodyPr/>
          <a:lstStyle/>
          <a:p>
            <a:fld id="{69660A5B-0582-41B6-BC23-C2A41C9ADA33}" type="slidenum">
              <a:rPr lang="sl-SI" smtClean="0"/>
              <a:t>17</a:t>
            </a:fld>
            <a:endParaRPr lang="sl-SI"/>
          </a:p>
        </p:txBody>
      </p:sp>
      <p:pic>
        <p:nvPicPr>
          <p:cNvPr id="5"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9144000" cy="902991"/>
          </a:xfrm>
          <a:prstGeom prst="rect">
            <a:avLst/>
          </a:prstGeom>
        </p:spPr>
      </p:pic>
      <p:sp>
        <p:nvSpPr>
          <p:cNvPr id="6" name="Title 5"/>
          <p:cNvSpPr>
            <a:spLocks noGrp="1"/>
          </p:cNvSpPr>
          <p:nvPr>
            <p:ph type="title"/>
          </p:nvPr>
        </p:nvSpPr>
        <p:spPr/>
        <p:txBody>
          <a:bodyPr/>
          <a:lstStyle/>
          <a:p>
            <a:r>
              <a:rPr lang="sl-SI" dirty="0" smtClean="0"/>
              <a:t> </a:t>
            </a:r>
            <a:endParaRPr lang="sl-SI" dirty="0"/>
          </a:p>
        </p:txBody>
      </p:sp>
      <p:sp>
        <p:nvSpPr>
          <p:cNvPr id="7" name="Rectangle 6"/>
          <p:cNvSpPr/>
          <p:nvPr/>
        </p:nvSpPr>
        <p:spPr>
          <a:xfrm>
            <a:off x="2002286" y="902990"/>
            <a:ext cx="5164299" cy="769441"/>
          </a:xfrm>
          <a:prstGeom prst="rect">
            <a:avLst/>
          </a:prstGeom>
          <a:noFill/>
        </p:spPr>
        <p:txBody>
          <a:bodyPr wrap="none" lIns="91440" tIns="45720" rIns="91440" bIns="45720">
            <a:spAutoFit/>
          </a:bodyPr>
          <a:lstStyle/>
          <a:p>
            <a:pPr algn="ctr"/>
            <a:r>
              <a:rPr lang="sl-SI"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NAČIN OCENJEVANJA</a:t>
            </a:r>
            <a:endParaRPr lang="en-US"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37370951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03777"/>
            <a:ext cx="8229600" cy="4001487"/>
          </a:xfrm>
        </p:spPr>
        <p:txBody>
          <a:bodyPr numCol="2">
            <a:normAutofit fontScale="85000" lnSpcReduction="10000"/>
          </a:bodyPr>
          <a:lstStyle/>
          <a:p>
            <a:pPr>
              <a:buFont typeface="Courier New" panose="02070309020205020404" pitchFamily="49" charset="0"/>
              <a:buChar char="o"/>
            </a:pPr>
            <a:r>
              <a:rPr lang="sl-SI" dirty="0" smtClean="0">
                <a:solidFill>
                  <a:srgbClr val="FF0000"/>
                </a:solidFill>
              </a:rPr>
              <a:t>Merila: </a:t>
            </a:r>
            <a:r>
              <a:rPr lang="sl-SI" dirty="0" smtClean="0">
                <a:solidFill>
                  <a:srgbClr val="002060"/>
                </a:solidFill>
              </a:rPr>
              <a:t>0 točk je dovoljeno tudi pri:</a:t>
            </a:r>
          </a:p>
          <a:p>
            <a:pPr lvl="1"/>
            <a:r>
              <a:rPr lang="sl-SI" dirty="0" err="1">
                <a:solidFill>
                  <a:srgbClr val="002060"/>
                </a:solidFill>
              </a:rPr>
              <a:t>podmerilu</a:t>
            </a:r>
            <a:r>
              <a:rPr lang="sl-SI" dirty="0">
                <a:solidFill>
                  <a:srgbClr val="002060"/>
                </a:solidFill>
              </a:rPr>
              <a:t> 2.1: Interdisciplinarnost razvojne skupine, ki bo izvedla RRI projekt </a:t>
            </a:r>
          </a:p>
          <a:p>
            <a:pPr lvl="1"/>
            <a:r>
              <a:rPr lang="sl-SI" dirty="0" err="1">
                <a:solidFill>
                  <a:srgbClr val="002060"/>
                </a:solidFill>
              </a:rPr>
              <a:t>podmerilo</a:t>
            </a:r>
            <a:r>
              <a:rPr lang="sl-SI" dirty="0">
                <a:solidFill>
                  <a:srgbClr val="002060"/>
                </a:solidFill>
              </a:rPr>
              <a:t> 2.2: Formalna usposobljenost razvojne skupine, ki bo izvedla RRI projekt </a:t>
            </a:r>
            <a:endParaRPr lang="sl-SI" dirty="0" smtClean="0">
              <a:solidFill>
                <a:srgbClr val="002060"/>
              </a:solidFill>
            </a:endParaRPr>
          </a:p>
          <a:p>
            <a:pPr marL="457200" lvl="1" indent="0">
              <a:buNone/>
            </a:pPr>
            <a:endParaRPr lang="sl-SI" sz="2400" dirty="0" smtClean="0">
              <a:solidFill>
                <a:srgbClr val="FF0000"/>
              </a:solidFill>
            </a:endParaRPr>
          </a:p>
          <a:p>
            <a:pPr>
              <a:buFont typeface="Courier New" panose="02070309020205020404" pitchFamily="49" charset="0"/>
              <a:buChar char="o"/>
            </a:pPr>
            <a:r>
              <a:rPr lang="sl-SI" dirty="0" smtClean="0">
                <a:solidFill>
                  <a:srgbClr val="FF0000"/>
                </a:solidFill>
              </a:rPr>
              <a:t>Obrazec 1, točka 1.6 (izkazovanje širšega družbenega vpliva – trajnostni poslovni model) – popravek navodila</a:t>
            </a:r>
          </a:p>
          <a:p>
            <a:pPr marL="263525" indent="0" algn="just">
              <a:buNone/>
            </a:pPr>
            <a:r>
              <a:rPr lang="sl-SI" sz="2400" i="1" dirty="0">
                <a:solidFill>
                  <a:srgbClr val="002060"/>
                </a:solidFill>
              </a:rPr>
              <a:t>Dovoljeno je  označiti vse tri možnosti </a:t>
            </a:r>
            <a:r>
              <a:rPr lang="sl-SI" sz="2400" i="1" dirty="0" smtClean="0">
                <a:solidFill>
                  <a:srgbClr val="002060"/>
                </a:solidFill>
              </a:rPr>
              <a:t>in </a:t>
            </a:r>
            <a:r>
              <a:rPr lang="sl-SI" sz="2400" i="1" dirty="0">
                <a:solidFill>
                  <a:srgbClr val="002060"/>
                </a:solidFill>
              </a:rPr>
              <a:t>ne zgolj le eno!  ZA DOSEGANJE MAKSIMALNEGA ŠTEVILA TOČK JE POTREBNO OZNAČITI VEČ KOT ENO MOŽNOST.</a:t>
            </a:r>
            <a:endParaRPr lang="sl-SI" sz="2400" i="1" dirty="0" smtClean="0">
              <a:solidFill>
                <a:srgbClr val="002060"/>
              </a:solidFill>
            </a:endParaRPr>
          </a:p>
          <a:p>
            <a:pPr marL="0" indent="0">
              <a:buNone/>
            </a:pPr>
            <a:endParaRPr lang="sl-SI" sz="1300" dirty="0">
              <a:solidFill>
                <a:srgbClr val="FF0000"/>
              </a:solidFill>
            </a:endParaRPr>
          </a:p>
        </p:txBody>
      </p:sp>
      <p:sp>
        <p:nvSpPr>
          <p:cNvPr id="4" name="Slide Number Placeholder 3"/>
          <p:cNvSpPr>
            <a:spLocks noGrp="1"/>
          </p:cNvSpPr>
          <p:nvPr>
            <p:ph type="sldNum" sz="quarter" idx="12"/>
          </p:nvPr>
        </p:nvSpPr>
        <p:spPr/>
        <p:txBody>
          <a:bodyPr/>
          <a:lstStyle/>
          <a:p>
            <a:fld id="{69660A5B-0582-41B6-BC23-C2A41C9ADA33}" type="slidenum">
              <a:rPr lang="sl-SI" smtClean="0"/>
              <a:t>18</a:t>
            </a:fld>
            <a:endParaRPr lang="sl-SI"/>
          </a:p>
        </p:txBody>
      </p:sp>
      <p:pic>
        <p:nvPicPr>
          <p:cNvPr id="5"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9144000" cy="902991"/>
          </a:xfrm>
          <a:prstGeom prst="rect">
            <a:avLst/>
          </a:prstGeom>
        </p:spPr>
      </p:pic>
      <p:sp>
        <p:nvSpPr>
          <p:cNvPr id="6" name="Title 5"/>
          <p:cNvSpPr>
            <a:spLocks noGrp="1"/>
          </p:cNvSpPr>
          <p:nvPr>
            <p:ph type="title"/>
          </p:nvPr>
        </p:nvSpPr>
        <p:spPr/>
        <p:txBody>
          <a:bodyPr/>
          <a:lstStyle/>
          <a:p>
            <a:r>
              <a:rPr lang="sl-SI" dirty="0" smtClean="0"/>
              <a:t> </a:t>
            </a:r>
            <a:endParaRPr lang="sl-SI" dirty="0"/>
          </a:p>
        </p:txBody>
      </p:sp>
      <p:sp>
        <p:nvSpPr>
          <p:cNvPr id="7" name="Rectangle 6"/>
          <p:cNvSpPr/>
          <p:nvPr/>
        </p:nvSpPr>
        <p:spPr>
          <a:xfrm>
            <a:off x="179512" y="1052736"/>
            <a:ext cx="9168985" cy="76944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sl-SI"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POPRAVKI RAZPISNE DOKUMENTACIJE</a:t>
            </a:r>
            <a:endParaRPr lang="en-US" sz="4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cxnSp>
        <p:nvCxnSpPr>
          <p:cNvPr id="9" name="Straight Connector 8"/>
          <p:cNvCxnSpPr/>
          <p:nvPr/>
        </p:nvCxnSpPr>
        <p:spPr>
          <a:xfrm>
            <a:off x="4499992" y="1916832"/>
            <a:ext cx="0" cy="280831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3739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7"/>
                                        </p:tgtEl>
                                      </p:cBhvr>
                                    </p:animEffect>
                                    <p:animScale>
                                      <p:cBhvr>
                                        <p:cTn id="7" dur="250" autoRev="1" fill="hold"/>
                                        <p:tgtEl>
                                          <p:spTgt spid="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buNone/>
            </a:pPr>
            <a:r>
              <a:rPr lang="sl-SI" dirty="0" smtClean="0"/>
              <a:t>SESTAVA:</a:t>
            </a:r>
          </a:p>
          <a:p>
            <a:pPr>
              <a:buFont typeface="Wingdings" panose="05000000000000000000" pitchFamily="2" charset="2"/>
              <a:buChar char="ü"/>
            </a:pPr>
            <a:r>
              <a:rPr lang="sl-SI" dirty="0" smtClean="0"/>
              <a:t>Najmanj 2 že zaposleni osebi v podjetju (najkasneje z dnem pred objavo </a:t>
            </a:r>
            <a:r>
              <a:rPr lang="sl-SI" dirty="0" smtClean="0"/>
              <a:t>razpisa)</a:t>
            </a:r>
            <a:endParaRPr lang="sl-SI" dirty="0" smtClean="0"/>
          </a:p>
          <a:p>
            <a:pPr marL="0" indent="0">
              <a:buNone/>
            </a:pPr>
            <a:r>
              <a:rPr lang="sl-SI" dirty="0" smtClean="0"/>
              <a:t>+</a:t>
            </a:r>
          </a:p>
          <a:p>
            <a:pPr>
              <a:buFont typeface="Wingdings" panose="05000000000000000000" pitchFamily="2" charset="2"/>
              <a:buChar char="ü"/>
            </a:pPr>
            <a:r>
              <a:rPr lang="sl-SI" dirty="0" smtClean="0"/>
              <a:t>1 novo zaposlena oseba (</a:t>
            </a:r>
            <a:r>
              <a:rPr lang="sl-SI" dirty="0" err="1" smtClean="0"/>
              <a:t>mikro</a:t>
            </a:r>
            <a:r>
              <a:rPr lang="sl-SI" dirty="0" smtClean="0"/>
              <a:t> in mala podjetja)</a:t>
            </a:r>
          </a:p>
          <a:p>
            <a:pPr>
              <a:buFont typeface="Wingdings" panose="05000000000000000000" pitchFamily="2" charset="2"/>
              <a:buChar char="ü"/>
            </a:pPr>
            <a:r>
              <a:rPr lang="sl-SI" dirty="0" smtClean="0"/>
              <a:t>2 novo zaposleni osebi (srednja podjetja)</a:t>
            </a:r>
          </a:p>
          <a:p>
            <a:pPr>
              <a:buFont typeface="Wingdings" panose="05000000000000000000" pitchFamily="2" charset="2"/>
              <a:buChar char="ü"/>
            </a:pPr>
            <a:r>
              <a:rPr lang="sl-SI" dirty="0" smtClean="0"/>
              <a:t>3 novo zaposlene osebe (velika podjetja iz vzhodne regije); pri čemer mora najmanj 1 oseba imeti status mladega raziskovalca</a:t>
            </a:r>
          </a:p>
          <a:p>
            <a:pPr marL="0" indent="0">
              <a:buNone/>
            </a:pPr>
            <a:endParaRPr lang="sl-SI" dirty="0"/>
          </a:p>
          <a:p>
            <a:pPr marL="0" indent="0">
              <a:buNone/>
            </a:pPr>
            <a:r>
              <a:rPr lang="sl-SI" dirty="0" smtClean="0"/>
              <a:t>Mladi raziskovalec (</a:t>
            </a:r>
            <a:r>
              <a:rPr lang="sl-SI" dirty="0" smtClean="0">
                <a:solidFill>
                  <a:srgbClr val="FF0000"/>
                </a:solidFill>
              </a:rPr>
              <a:t>za namen razpisa</a:t>
            </a:r>
            <a:r>
              <a:rPr lang="sl-SI" dirty="0" smtClean="0"/>
              <a:t>): vpisan na doktorski študij (že v času sklenitve PZ s podjetjem; vpisan v doktorski študij v tekočem šolskem letu);  starost do vključno 35 let.</a:t>
            </a:r>
            <a:endParaRPr lang="sl-SI" dirty="0"/>
          </a:p>
        </p:txBody>
      </p:sp>
      <p:sp>
        <p:nvSpPr>
          <p:cNvPr id="4" name="Slide Number Placeholder 3"/>
          <p:cNvSpPr>
            <a:spLocks noGrp="1"/>
          </p:cNvSpPr>
          <p:nvPr>
            <p:ph type="sldNum" sz="quarter" idx="12"/>
          </p:nvPr>
        </p:nvSpPr>
        <p:spPr/>
        <p:txBody>
          <a:bodyPr/>
          <a:lstStyle/>
          <a:p>
            <a:fld id="{69660A5B-0582-41B6-BC23-C2A41C9ADA33}" type="slidenum">
              <a:rPr lang="sl-SI" smtClean="0"/>
              <a:t>19</a:t>
            </a:fld>
            <a:endParaRPr lang="sl-SI"/>
          </a:p>
        </p:txBody>
      </p:sp>
      <p:pic>
        <p:nvPicPr>
          <p:cNvPr id="5"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9144000" cy="902991"/>
          </a:xfrm>
          <a:prstGeom prst="rect">
            <a:avLst/>
          </a:prstGeom>
        </p:spPr>
      </p:pic>
      <p:sp>
        <p:nvSpPr>
          <p:cNvPr id="6" name="Title 5"/>
          <p:cNvSpPr>
            <a:spLocks noGrp="1"/>
          </p:cNvSpPr>
          <p:nvPr>
            <p:ph type="title"/>
          </p:nvPr>
        </p:nvSpPr>
        <p:spPr/>
        <p:txBody>
          <a:bodyPr/>
          <a:lstStyle/>
          <a:p>
            <a:r>
              <a:rPr lang="sl-SI" dirty="0" smtClean="0"/>
              <a:t> </a:t>
            </a:r>
            <a:endParaRPr lang="sl-SI" dirty="0"/>
          </a:p>
        </p:txBody>
      </p:sp>
      <p:sp>
        <p:nvSpPr>
          <p:cNvPr id="7" name="Rectangle 6"/>
          <p:cNvSpPr/>
          <p:nvPr/>
        </p:nvSpPr>
        <p:spPr>
          <a:xfrm>
            <a:off x="2101451" y="893445"/>
            <a:ext cx="4941096" cy="769441"/>
          </a:xfrm>
          <a:prstGeom prst="rect">
            <a:avLst/>
          </a:prstGeom>
          <a:noFill/>
        </p:spPr>
        <p:txBody>
          <a:bodyPr wrap="none" lIns="91440" tIns="45720" rIns="91440" bIns="45720">
            <a:spAutoFit/>
          </a:bodyPr>
          <a:lstStyle/>
          <a:p>
            <a:pPr algn="ctr"/>
            <a:r>
              <a:rPr lang="sl-SI"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RAZVOJNA SKUPINA</a:t>
            </a:r>
            <a:endParaRPr lang="en-US"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5722889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sl-SI" dirty="0" smtClean="0"/>
              <a:t> </a:t>
            </a:r>
            <a:endParaRPr lang="sl-SI" dirty="0"/>
          </a:p>
        </p:txBody>
      </p:sp>
      <p:sp>
        <p:nvSpPr>
          <p:cNvPr id="4" name="Slide Number Placeholder 3"/>
          <p:cNvSpPr>
            <a:spLocks noGrp="1"/>
          </p:cNvSpPr>
          <p:nvPr>
            <p:ph type="sldNum" sz="quarter" idx="12"/>
          </p:nvPr>
        </p:nvSpPr>
        <p:spPr/>
        <p:txBody>
          <a:bodyPr/>
          <a:lstStyle/>
          <a:p>
            <a:fld id="{69660A5B-0582-41B6-BC23-C2A41C9ADA33}" type="slidenum">
              <a:rPr lang="sl-SI" smtClean="0"/>
              <a:t>2</a:t>
            </a:fld>
            <a:endParaRPr lang="sl-SI"/>
          </a:p>
        </p:txBody>
      </p:sp>
      <p:sp>
        <p:nvSpPr>
          <p:cNvPr id="5" name="Rectangle 4"/>
          <p:cNvSpPr/>
          <p:nvPr/>
        </p:nvSpPr>
        <p:spPr>
          <a:xfrm>
            <a:off x="3178200" y="1196752"/>
            <a:ext cx="2462534"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sl-SI"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NAMEN</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7"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9144000" cy="902991"/>
          </a:xfrm>
          <a:prstGeom prst="rect">
            <a:avLst/>
          </a:prstGeom>
        </p:spPr>
      </p:pic>
      <p:sp>
        <p:nvSpPr>
          <p:cNvPr id="8" name="TextBox 7"/>
          <p:cNvSpPr txBox="1"/>
          <p:nvPr/>
        </p:nvSpPr>
        <p:spPr>
          <a:xfrm>
            <a:off x="935596" y="2564904"/>
            <a:ext cx="7272808" cy="3046988"/>
          </a:xfrm>
          <a:prstGeom prst="rect">
            <a:avLst/>
          </a:prstGeom>
          <a:noFill/>
        </p:spPr>
        <p:txBody>
          <a:bodyPr wrap="square" rtlCol="0">
            <a:spAutoFit/>
          </a:bodyPr>
          <a:lstStyle/>
          <a:p>
            <a:pPr algn="ctr"/>
            <a:r>
              <a:rPr lang="sl-SI" sz="3200" dirty="0" smtClean="0"/>
              <a:t>(z vključevanjem visoko izobraženih strokovnjakov) </a:t>
            </a:r>
          </a:p>
          <a:p>
            <a:pPr algn="ctr"/>
            <a:r>
              <a:rPr lang="sl-SI" sz="3200" b="1" dirty="0" smtClean="0"/>
              <a:t>spodbuditi RRI projekte podjetij </a:t>
            </a:r>
            <a:r>
              <a:rPr lang="sl-SI" sz="3200" dirty="0" smtClean="0"/>
              <a:t>za razvoj novih ali izboljšanih proizvodov, procesov ali storitev </a:t>
            </a:r>
          </a:p>
          <a:p>
            <a:pPr algn="ctr"/>
            <a:r>
              <a:rPr lang="sl-SI" sz="3200" dirty="0" smtClean="0"/>
              <a:t>na prednostnih področjih S4</a:t>
            </a:r>
            <a:endParaRPr lang="sl-SI" sz="3200" dirty="0"/>
          </a:p>
        </p:txBody>
      </p:sp>
    </p:spTree>
    <p:extLst>
      <p:ext uri="{BB962C8B-B14F-4D97-AF65-F5344CB8AC3E}">
        <p14:creationId xmlns:p14="http://schemas.microsoft.com/office/powerpoint/2010/main" val="20564517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4525963"/>
          </a:xfrm>
        </p:spPr>
        <p:txBody>
          <a:bodyPr/>
          <a:lstStyle/>
          <a:p>
            <a:pPr>
              <a:buFont typeface="Wingdings" panose="05000000000000000000" pitchFamily="2" charset="2"/>
              <a:buChar char="ü"/>
            </a:pPr>
            <a:r>
              <a:rPr lang="sl-SI" dirty="0" smtClean="0"/>
              <a:t>„stari“, t.j. že zaposleni člani = ni pogoja izobrazbe</a:t>
            </a:r>
          </a:p>
          <a:p>
            <a:pPr>
              <a:buFont typeface="Wingdings" panose="05000000000000000000" pitchFamily="2" charset="2"/>
              <a:buChar char="ü"/>
            </a:pPr>
            <a:r>
              <a:rPr lang="sl-SI" dirty="0"/>
              <a:t>n</a:t>
            </a:r>
            <a:r>
              <a:rPr lang="sl-SI" dirty="0" smtClean="0"/>
              <a:t>ovo zaposleni člani: 8. SOK raven izobrazbe za prijavitelje iz vzhodne regije, 9. SOK raven izobrazbe za prijavitelje iz zahodne regije</a:t>
            </a:r>
          </a:p>
          <a:p>
            <a:endParaRPr lang="sl-SI" dirty="0"/>
          </a:p>
        </p:txBody>
      </p:sp>
      <p:sp>
        <p:nvSpPr>
          <p:cNvPr id="4" name="Slide Number Placeholder 3"/>
          <p:cNvSpPr>
            <a:spLocks noGrp="1"/>
          </p:cNvSpPr>
          <p:nvPr>
            <p:ph type="sldNum" sz="quarter" idx="12"/>
          </p:nvPr>
        </p:nvSpPr>
        <p:spPr/>
        <p:txBody>
          <a:bodyPr/>
          <a:lstStyle/>
          <a:p>
            <a:fld id="{69660A5B-0582-41B6-BC23-C2A41C9ADA33}" type="slidenum">
              <a:rPr lang="sl-SI" smtClean="0"/>
              <a:t>20</a:t>
            </a:fld>
            <a:endParaRPr lang="sl-SI"/>
          </a:p>
        </p:txBody>
      </p:sp>
      <p:graphicFrame>
        <p:nvGraphicFramePr>
          <p:cNvPr id="5" name="Table 4"/>
          <p:cNvGraphicFramePr>
            <a:graphicFrameLocks noGrp="1"/>
          </p:cNvGraphicFramePr>
          <p:nvPr>
            <p:extLst>
              <p:ext uri="{D42A27DB-BD31-4B8C-83A1-F6EECF244321}">
                <p14:modId xmlns:p14="http://schemas.microsoft.com/office/powerpoint/2010/main" val="4092048991"/>
              </p:ext>
            </p:extLst>
          </p:nvPr>
        </p:nvGraphicFramePr>
        <p:xfrm>
          <a:off x="755576" y="3933056"/>
          <a:ext cx="7560840" cy="2088231"/>
        </p:xfrm>
        <a:graphic>
          <a:graphicData uri="http://schemas.openxmlformats.org/drawingml/2006/table">
            <a:tbl>
              <a:tblPr firstRow="1" firstCol="1" bandRow="1">
                <a:tableStyleId>{5C22544A-7EE6-4342-B048-85BDC9FD1C3A}</a:tableStyleId>
              </a:tblPr>
              <a:tblGrid>
                <a:gridCol w="3428387">
                  <a:extLst>
                    <a:ext uri="{9D8B030D-6E8A-4147-A177-3AD203B41FA5}">
                      <a16:colId xmlns:a16="http://schemas.microsoft.com/office/drawing/2014/main" val="20000"/>
                    </a:ext>
                  </a:extLst>
                </a:gridCol>
                <a:gridCol w="821686">
                  <a:extLst>
                    <a:ext uri="{9D8B030D-6E8A-4147-A177-3AD203B41FA5}">
                      <a16:colId xmlns:a16="http://schemas.microsoft.com/office/drawing/2014/main" val="20001"/>
                    </a:ext>
                  </a:extLst>
                </a:gridCol>
                <a:gridCol w="3310767">
                  <a:extLst>
                    <a:ext uri="{9D8B030D-6E8A-4147-A177-3AD203B41FA5}">
                      <a16:colId xmlns:a16="http://schemas.microsoft.com/office/drawing/2014/main" val="20002"/>
                    </a:ext>
                  </a:extLst>
                </a:gridCol>
              </a:tblGrid>
              <a:tr h="224535">
                <a:tc>
                  <a:txBody>
                    <a:bodyPr/>
                    <a:lstStyle/>
                    <a:p>
                      <a:pPr algn="ctr">
                        <a:lnSpc>
                          <a:spcPct val="107000"/>
                        </a:lnSpc>
                        <a:spcAft>
                          <a:spcPts val="800"/>
                        </a:spcAft>
                      </a:pPr>
                      <a:r>
                        <a:rPr lang="sl-SI" sz="1000" dirty="0">
                          <a:effectLst/>
                        </a:rPr>
                        <a:t>IZOBRAZBE PO ''PRED-BOLONJSKIH'' PROGRAMIH</a:t>
                      </a:r>
                      <a:endParaRPr lang="sl-SI" sz="1100" dirty="0">
                        <a:effectLst/>
                        <a:latin typeface="Calibri"/>
                        <a:ea typeface="Calibri"/>
                        <a:cs typeface="Times New Roman"/>
                      </a:endParaRPr>
                    </a:p>
                  </a:txBody>
                  <a:tcPr marL="17780" marR="17780" marT="0" marB="0" anchor="ctr"/>
                </a:tc>
                <a:tc>
                  <a:txBody>
                    <a:bodyPr/>
                    <a:lstStyle/>
                    <a:p>
                      <a:pPr algn="ctr">
                        <a:lnSpc>
                          <a:spcPct val="107000"/>
                        </a:lnSpc>
                        <a:spcAft>
                          <a:spcPts val="800"/>
                        </a:spcAft>
                      </a:pPr>
                      <a:r>
                        <a:rPr lang="sl-SI" sz="1000" dirty="0">
                          <a:effectLst/>
                        </a:rPr>
                        <a:t>RAVEN SOK</a:t>
                      </a:r>
                      <a:endParaRPr lang="sl-SI" sz="1100" dirty="0">
                        <a:effectLst/>
                        <a:latin typeface="Calibri"/>
                        <a:ea typeface="Calibri"/>
                        <a:cs typeface="Times New Roman"/>
                      </a:endParaRPr>
                    </a:p>
                  </a:txBody>
                  <a:tcPr marL="44450" marR="44450" marT="0" marB="0"/>
                </a:tc>
                <a:tc>
                  <a:txBody>
                    <a:bodyPr/>
                    <a:lstStyle/>
                    <a:p>
                      <a:pPr algn="ctr">
                        <a:lnSpc>
                          <a:spcPct val="107000"/>
                        </a:lnSpc>
                        <a:spcAft>
                          <a:spcPts val="800"/>
                        </a:spcAft>
                      </a:pPr>
                      <a:r>
                        <a:rPr lang="sl-SI" sz="1000" dirty="0">
                          <a:effectLst/>
                        </a:rPr>
                        <a:t>IZOBRAZBE PO NOVIH "BOLONJSKIH" PROGRAMIH</a:t>
                      </a:r>
                      <a:endParaRPr lang="sl-SI" sz="1100" dirty="0">
                        <a:effectLst/>
                        <a:latin typeface="Calibri"/>
                        <a:ea typeface="Calibri"/>
                        <a:cs typeface="Times New Roman"/>
                      </a:endParaRPr>
                    </a:p>
                  </a:txBody>
                  <a:tcPr marL="17780" marR="17780" marT="0" marB="0" anchor="ctr"/>
                </a:tc>
                <a:extLst>
                  <a:ext uri="{0D108BD9-81ED-4DB2-BD59-A6C34878D82A}">
                    <a16:rowId xmlns:a16="http://schemas.microsoft.com/office/drawing/2014/main" val="10000"/>
                  </a:ext>
                </a:extLst>
              </a:tr>
              <a:tr h="247007">
                <a:tc>
                  <a:txBody>
                    <a:bodyPr/>
                    <a:lstStyle/>
                    <a:p>
                      <a:pPr algn="ctr">
                        <a:lnSpc>
                          <a:spcPct val="107000"/>
                        </a:lnSpc>
                        <a:spcAft>
                          <a:spcPts val="800"/>
                        </a:spcAft>
                      </a:pPr>
                      <a:r>
                        <a:rPr lang="sl-SI" sz="1000">
                          <a:effectLst/>
                        </a:rPr>
                        <a:t>višješolski strokovni programi</a:t>
                      </a:r>
                      <a:endParaRPr lang="sl-SI" sz="1100">
                        <a:effectLst/>
                        <a:latin typeface="Calibri"/>
                        <a:ea typeface="Calibri"/>
                        <a:cs typeface="Times New Roman"/>
                      </a:endParaRPr>
                    </a:p>
                  </a:txBody>
                  <a:tcPr marL="17780" marR="17780" marT="0" marB="0" anchor="ctr"/>
                </a:tc>
                <a:tc>
                  <a:txBody>
                    <a:bodyPr/>
                    <a:lstStyle/>
                    <a:p>
                      <a:pPr algn="ctr">
                        <a:lnSpc>
                          <a:spcPct val="107000"/>
                        </a:lnSpc>
                        <a:spcAft>
                          <a:spcPts val="800"/>
                        </a:spcAft>
                      </a:pPr>
                      <a:r>
                        <a:rPr lang="sl-SI" sz="1000">
                          <a:effectLst/>
                        </a:rPr>
                        <a:t>6</a:t>
                      </a:r>
                      <a:endParaRPr lang="sl-SI" sz="1100">
                        <a:effectLst/>
                        <a:latin typeface="Calibri"/>
                        <a:ea typeface="Calibri"/>
                        <a:cs typeface="Times New Roman"/>
                      </a:endParaRPr>
                    </a:p>
                  </a:txBody>
                  <a:tcPr marL="44450" marR="44450" marT="0" marB="0"/>
                </a:tc>
                <a:tc>
                  <a:txBody>
                    <a:bodyPr/>
                    <a:lstStyle/>
                    <a:p>
                      <a:pPr algn="l">
                        <a:lnSpc>
                          <a:spcPct val="107000"/>
                        </a:lnSpc>
                      </a:pPr>
                      <a:endParaRPr lang="sl-SI" sz="1100">
                        <a:effectLst/>
                        <a:latin typeface="Calibri"/>
                      </a:endParaRPr>
                    </a:p>
                  </a:txBody>
                  <a:tcPr marL="17780" marR="17780" marT="0" marB="0" anchor="ctr"/>
                </a:tc>
                <a:extLst>
                  <a:ext uri="{0D108BD9-81ED-4DB2-BD59-A6C34878D82A}">
                    <a16:rowId xmlns:a16="http://schemas.microsoft.com/office/drawing/2014/main" val="10001"/>
                  </a:ext>
                </a:extLst>
              </a:tr>
              <a:tr h="224535">
                <a:tc>
                  <a:txBody>
                    <a:bodyPr/>
                    <a:lstStyle/>
                    <a:p>
                      <a:pPr algn="ctr">
                        <a:lnSpc>
                          <a:spcPct val="107000"/>
                        </a:lnSpc>
                        <a:spcAft>
                          <a:spcPts val="800"/>
                        </a:spcAft>
                      </a:pPr>
                      <a:r>
                        <a:rPr lang="sl-SI" sz="1000">
                          <a:effectLst/>
                        </a:rPr>
                        <a:t>specializacija po višješolskih programih</a:t>
                      </a:r>
                      <a:endParaRPr lang="sl-SI" sz="1100">
                        <a:effectLst/>
                        <a:latin typeface="Calibri"/>
                        <a:ea typeface="Calibri"/>
                        <a:cs typeface="Times New Roman"/>
                      </a:endParaRPr>
                    </a:p>
                  </a:txBody>
                  <a:tcPr marL="17780" marR="17780" marT="0" marB="0" anchor="ctr"/>
                </a:tc>
                <a:tc rowSpan="2">
                  <a:txBody>
                    <a:bodyPr/>
                    <a:lstStyle/>
                    <a:p>
                      <a:pPr algn="ctr">
                        <a:lnSpc>
                          <a:spcPct val="107000"/>
                        </a:lnSpc>
                        <a:spcAft>
                          <a:spcPts val="800"/>
                        </a:spcAft>
                      </a:pPr>
                      <a:r>
                        <a:rPr lang="sl-SI" sz="1000">
                          <a:effectLst/>
                        </a:rPr>
                        <a:t>7</a:t>
                      </a:r>
                      <a:endParaRPr lang="sl-SI" sz="1100">
                        <a:effectLst/>
                        <a:latin typeface="Calibri"/>
                        <a:ea typeface="Calibri"/>
                        <a:cs typeface="Times New Roman"/>
                      </a:endParaRPr>
                    </a:p>
                  </a:txBody>
                  <a:tcPr marL="44450" marR="44450" marT="0" marB="0" anchor="ctr"/>
                </a:tc>
                <a:tc>
                  <a:txBody>
                    <a:bodyPr/>
                    <a:lstStyle/>
                    <a:p>
                      <a:pPr algn="ctr">
                        <a:lnSpc>
                          <a:spcPct val="107000"/>
                        </a:lnSpc>
                        <a:spcAft>
                          <a:spcPts val="800"/>
                        </a:spcAft>
                      </a:pPr>
                      <a:r>
                        <a:rPr lang="sl-SI" sz="1000">
                          <a:effectLst/>
                        </a:rPr>
                        <a:t>visokošolski strokovni programi (1. bolonjska stopnja)</a:t>
                      </a:r>
                      <a:endParaRPr lang="sl-SI" sz="1100">
                        <a:effectLst/>
                        <a:latin typeface="Calibri"/>
                        <a:ea typeface="Calibri"/>
                        <a:cs typeface="Times New Roman"/>
                      </a:endParaRPr>
                    </a:p>
                  </a:txBody>
                  <a:tcPr marL="17780" marR="17780" marT="0" marB="0" anchor="ctr"/>
                </a:tc>
                <a:extLst>
                  <a:ext uri="{0D108BD9-81ED-4DB2-BD59-A6C34878D82A}">
                    <a16:rowId xmlns:a16="http://schemas.microsoft.com/office/drawing/2014/main" val="10002"/>
                  </a:ext>
                </a:extLst>
              </a:tr>
              <a:tr h="224535">
                <a:tc>
                  <a:txBody>
                    <a:bodyPr/>
                    <a:lstStyle/>
                    <a:p>
                      <a:pPr algn="ctr">
                        <a:lnSpc>
                          <a:spcPct val="107000"/>
                        </a:lnSpc>
                        <a:spcAft>
                          <a:spcPts val="800"/>
                        </a:spcAft>
                      </a:pPr>
                      <a:r>
                        <a:rPr lang="sl-SI" sz="1000">
                          <a:effectLst/>
                        </a:rPr>
                        <a:t>visokošolski strokovni programi</a:t>
                      </a:r>
                      <a:endParaRPr lang="sl-SI" sz="1100">
                        <a:effectLst/>
                        <a:latin typeface="Calibri"/>
                        <a:ea typeface="Calibri"/>
                        <a:cs typeface="Times New Roman"/>
                      </a:endParaRPr>
                    </a:p>
                  </a:txBody>
                  <a:tcPr marL="17780" marR="17780" marT="0" marB="0" anchor="ctr"/>
                </a:tc>
                <a:tc vMerge="1">
                  <a:txBody>
                    <a:bodyPr/>
                    <a:lstStyle/>
                    <a:p>
                      <a:endParaRPr lang="sl-SI"/>
                    </a:p>
                  </a:txBody>
                  <a:tcPr/>
                </a:tc>
                <a:tc>
                  <a:txBody>
                    <a:bodyPr/>
                    <a:lstStyle/>
                    <a:p>
                      <a:pPr algn="ctr">
                        <a:lnSpc>
                          <a:spcPct val="107000"/>
                        </a:lnSpc>
                        <a:spcAft>
                          <a:spcPts val="800"/>
                        </a:spcAft>
                      </a:pPr>
                      <a:r>
                        <a:rPr lang="sl-SI" sz="1000">
                          <a:effectLst/>
                        </a:rPr>
                        <a:t>univerzitetni programi (1. bolonjska stopnja)</a:t>
                      </a:r>
                      <a:endParaRPr lang="sl-SI" sz="1100">
                        <a:effectLst/>
                        <a:latin typeface="Calibri"/>
                        <a:ea typeface="Calibri"/>
                        <a:cs typeface="Times New Roman"/>
                      </a:endParaRPr>
                    </a:p>
                  </a:txBody>
                  <a:tcPr marL="17780" marR="17780" marT="0" marB="0" anchor="ctr"/>
                </a:tc>
                <a:extLst>
                  <a:ext uri="{0D108BD9-81ED-4DB2-BD59-A6C34878D82A}">
                    <a16:rowId xmlns:a16="http://schemas.microsoft.com/office/drawing/2014/main" val="10003"/>
                  </a:ext>
                </a:extLst>
              </a:tr>
              <a:tr h="224535">
                <a:tc>
                  <a:txBody>
                    <a:bodyPr/>
                    <a:lstStyle/>
                    <a:p>
                      <a:pPr algn="ctr">
                        <a:lnSpc>
                          <a:spcPct val="107000"/>
                        </a:lnSpc>
                        <a:spcAft>
                          <a:spcPts val="800"/>
                        </a:spcAft>
                      </a:pPr>
                      <a:r>
                        <a:rPr lang="sl-SI" sz="1000">
                          <a:effectLst/>
                        </a:rPr>
                        <a:t>specializacija po visokošolskih strokovnih programih</a:t>
                      </a:r>
                      <a:endParaRPr lang="sl-SI" sz="1100">
                        <a:effectLst/>
                        <a:latin typeface="Calibri"/>
                        <a:ea typeface="Calibri"/>
                        <a:cs typeface="Times New Roman"/>
                      </a:endParaRPr>
                    </a:p>
                  </a:txBody>
                  <a:tcPr marL="17780" marR="17780" marT="0" marB="0" anchor="ctr"/>
                </a:tc>
                <a:tc rowSpan="2">
                  <a:txBody>
                    <a:bodyPr/>
                    <a:lstStyle/>
                    <a:p>
                      <a:pPr algn="ctr">
                        <a:lnSpc>
                          <a:spcPct val="107000"/>
                        </a:lnSpc>
                        <a:spcAft>
                          <a:spcPts val="800"/>
                        </a:spcAft>
                      </a:pPr>
                      <a:r>
                        <a:rPr lang="sl-SI" sz="1000" dirty="0">
                          <a:effectLst/>
                        </a:rPr>
                        <a:t>8</a:t>
                      </a:r>
                      <a:endParaRPr lang="sl-SI" sz="1100" dirty="0">
                        <a:effectLst/>
                        <a:latin typeface="Calibri"/>
                        <a:ea typeface="Calibri"/>
                        <a:cs typeface="Times New Roman"/>
                      </a:endParaRPr>
                    </a:p>
                  </a:txBody>
                  <a:tcPr marL="44450" marR="44450" marT="0" marB="0" anchor="ctr"/>
                </a:tc>
                <a:tc rowSpan="2">
                  <a:txBody>
                    <a:bodyPr/>
                    <a:lstStyle/>
                    <a:p>
                      <a:pPr algn="ctr">
                        <a:lnSpc>
                          <a:spcPct val="107000"/>
                        </a:lnSpc>
                        <a:spcAft>
                          <a:spcPts val="800"/>
                        </a:spcAft>
                      </a:pPr>
                      <a:r>
                        <a:rPr lang="sl-SI" sz="1000">
                          <a:effectLst/>
                        </a:rPr>
                        <a:t>magisteriji stroke (ZA imenom) (2. bolonjska st.)</a:t>
                      </a:r>
                      <a:endParaRPr lang="sl-SI" sz="1100">
                        <a:effectLst/>
                        <a:latin typeface="Calibri"/>
                        <a:ea typeface="Calibri"/>
                        <a:cs typeface="Times New Roman"/>
                      </a:endParaRPr>
                    </a:p>
                  </a:txBody>
                  <a:tcPr marL="17780" marR="17780" marT="0" marB="0" anchor="ctr"/>
                </a:tc>
                <a:extLst>
                  <a:ext uri="{0D108BD9-81ED-4DB2-BD59-A6C34878D82A}">
                    <a16:rowId xmlns:a16="http://schemas.microsoft.com/office/drawing/2014/main" val="10004"/>
                  </a:ext>
                </a:extLst>
              </a:tr>
              <a:tr h="224535">
                <a:tc>
                  <a:txBody>
                    <a:bodyPr/>
                    <a:lstStyle/>
                    <a:p>
                      <a:pPr algn="ctr">
                        <a:lnSpc>
                          <a:spcPct val="107000"/>
                        </a:lnSpc>
                        <a:spcAft>
                          <a:spcPts val="800"/>
                        </a:spcAft>
                      </a:pPr>
                      <a:r>
                        <a:rPr lang="sl-SI" sz="1000">
                          <a:effectLst/>
                        </a:rPr>
                        <a:t>univerzitetni programi</a:t>
                      </a:r>
                      <a:endParaRPr lang="sl-SI" sz="1100">
                        <a:effectLst/>
                        <a:latin typeface="Calibri"/>
                        <a:ea typeface="Calibri"/>
                        <a:cs typeface="Times New Roman"/>
                      </a:endParaRPr>
                    </a:p>
                  </a:txBody>
                  <a:tcPr marL="17780" marR="17780" marT="0" marB="0" anchor="ctr"/>
                </a:tc>
                <a:tc vMerge="1">
                  <a:txBody>
                    <a:bodyPr/>
                    <a:lstStyle/>
                    <a:p>
                      <a:endParaRPr lang="sl-SI"/>
                    </a:p>
                  </a:txBody>
                  <a:tcPr/>
                </a:tc>
                <a:tc vMerge="1">
                  <a:txBody>
                    <a:bodyPr/>
                    <a:lstStyle/>
                    <a:p>
                      <a:endParaRPr lang="sl-SI"/>
                    </a:p>
                  </a:txBody>
                  <a:tcPr/>
                </a:tc>
                <a:extLst>
                  <a:ext uri="{0D108BD9-81ED-4DB2-BD59-A6C34878D82A}">
                    <a16:rowId xmlns:a16="http://schemas.microsoft.com/office/drawing/2014/main" val="10005"/>
                  </a:ext>
                </a:extLst>
              </a:tr>
              <a:tr h="247007">
                <a:tc>
                  <a:txBody>
                    <a:bodyPr/>
                    <a:lstStyle/>
                    <a:p>
                      <a:pPr algn="ctr">
                        <a:lnSpc>
                          <a:spcPct val="107000"/>
                        </a:lnSpc>
                        <a:spcAft>
                          <a:spcPts val="800"/>
                        </a:spcAft>
                      </a:pPr>
                      <a:r>
                        <a:rPr lang="sl-SI" sz="1000">
                          <a:effectLst/>
                        </a:rPr>
                        <a:t>specializacija po univerzitetnih programih</a:t>
                      </a:r>
                      <a:endParaRPr lang="sl-SI" sz="1100">
                        <a:effectLst/>
                        <a:latin typeface="Calibri"/>
                        <a:ea typeface="Calibri"/>
                        <a:cs typeface="Times New Roman"/>
                      </a:endParaRPr>
                    </a:p>
                  </a:txBody>
                  <a:tcPr marL="17780" marR="17780" marT="0" marB="0" anchor="ctr"/>
                </a:tc>
                <a:tc rowSpan="2">
                  <a:txBody>
                    <a:bodyPr/>
                    <a:lstStyle/>
                    <a:p>
                      <a:pPr algn="ctr">
                        <a:lnSpc>
                          <a:spcPct val="107000"/>
                        </a:lnSpc>
                        <a:spcAft>
                          <a:spcPts val="800"/>
                        </a:spcAft>
                      </a:pPr>
                      <a:r>
                        <a:rPr lang="sl-SI" sz="1000">
                          <a:effectLst/>
                        </a:rPr>
                        <a:t>9</a:t>
                      </a:r>
                      <a:endParaRPr lang="sl-SI" sz="1100">
                        <a:effectLst/>
                        <a:latin typeface="Calibri"/>
                        <a:ea typeface="Calibri"/>
                        <a:cs typeface="Times New Roman"/>
                      </a:endParaRPr>
                    </a:p>
                  </a:txBody>
                  <a:tcPr marL="44450" marR="44450" marT="0" marB="0" anchor="ctr"/>
                </a:tc>
                <a:tc>
                  <a:txBody>
                    <a:bodyPr/>
                    <a:lstStyle/>
                    <a:p>
                      <a:pPr algn="l">
                        <a:lnSpc>
                          <a:spcPct val="107000"/>
                        </a:lnSpc>
                      </a:pPr>
                      <a:endParaRPr lang="sl-SI" sz="1100">
                        <a:effectLst/>
                        <a:latin typeface="Calibri"/>
                      </a:endParaRPr>
                    </a:p>
                  </a:txBody>
                  <a:tcPr marL="17780" marR="17780" marT="0" marB="0" anchor="ctr"/>
                </a:tc>
                <a:extLst>
                  <a:ext uri="{0D108BD9-81ED-4DB2-BD59-A6C34878D82A}">
                    <a16:rowId xmlns:a16="http://schemas.microsoft.com/office/drawing/2014/main" val="10006"/>
                  </a:ext>
                </a:extLst>
              </a:tr>
              <a:tr h="247007">
                <a:tc>
                  <a:txBody>
                    <a:bodyPr/>
                    <a:lstStyle/>
                    <a:p>
                      <a:pPr algn="ctr">
                        <a:lnSpc>
                          <a:spcPct val="107000"/>
                        </a:lnSpc>
                        <a:spcAft>
                          <a:spcPts val="800"/>
                        </a:spcAft>
                      </a:pPr>
                      <a:r>
                        <a:rPr lang="sl-SI" sz="1000">
                          <a:effectLst/>
                        </a:rPr>
                        <a:t>magisteriji znanosti (PRED imenom)</a:t>
                      </a:r>
                      <a:endParaRPr lang="sl-SI" sz="1100">
                        <a:effectLst/>
                        <a:latin typeface="Calibri"/>
                        <a:ea typeface="Calibri"/>
                        <a:cs typeface="Times New Roman"/>
                      </a:endParaRPr>
                    </a:p>
                  </a:txBody>
                  <a:tcPr marL="17780" marR="17780" marT="0" marB="0" anchor="ctr"/>
                </a:tc>
                <a:tc vMerge="1">
                  <a:txBody>
                    <a:bodyPr/>
                    <a:lstStyle/>
                    <a:p>
                      <a:endParaRPr lang="sl-SI"/>
                    </a:p>
                  </a:txBody>
                  <a:tcPr/>
                </a:tc>
                <a:tc>
                  <a:txBody>
                    <a:bodyPr/>
                    <a:lstStyle/>
                    <a:p>
                      <a:pPr algn="l">
                        <a:lnSpc>
                          <a:spcPct val="107000"/>
                        </a:lnSpc>
                      </a:pPr>
                      <a:endParaRPr lang="sl-SI" sz="1100">
                        <a:effectLst/>
                        <a:latin typeface="Calibri"/>
                      </a:endParaRPr>
                    </a:p>
                  </a:txBody>
                  <a:tcPr marL="17780" marR="17780" marT="0" marB="0" anchor="ctr"/>
                </a:tc>
                <a:extLst>
                  <a:ext uri="{0D108BD9-81ED-4DB2-BD59-A6C34878D82A}">
                    <a16:rowId xmlns:a16="http://schemas.microsoft.com/office/drawing/2014/main" val="10007"/>
                  </a:ext>
                </a:extLst>
              </a:tr>
              <a:tr h="224535">
                <a:tc>
                  <a:txBody>
                    <a:bodyPr/>
                    <a:lstStyle/>
                    <a:p>
                      <a:pPr algn="ctr">
                        <a:lnSpc>
                          <a:spcPct val="107000"/>
                        </a:lnSpc>
                        <a:spcAft>
                          <a:spcPts val="800"/>
                        </a:spcAft>
                      </a:pPr>
                      <a:r>
                        <a:rPr lang="sl-SI" sz="1000">
                          <a:effectLst/>
                        </a:rPr>
                        <a:t>doktorati znanosti</a:t>
                      </a:r>
                      <a:endParaRPr lang="sl-SI" sz="1100">
                        <a:effectLst/>
                        <a:latin typeface="Calibri"/>
                        <a:ea typeface="Calibri"/>
                        <a:cs typeface="Times New Roman"/>
                      </a:endParaRPr>
                    </a:p>
                  </a:txBody>
                  <a:tcPr marL="17780" marR="17780" marT="0" marB="0" anchor="ctr"/>
                </a:tc>
                <a:tc>
                  <a:txBody>
                    <a:bodyPr/>
                    <a:lstStyle/>
                    <a:p>
                      <a:pPr algn="ctr">
                        <a:lnSpc>
                          <a:spcPct val="107000"/>
                        </a:lnSpc>
                        <a:spcAft>
                          <a:spcPts val="800"/>
                        </a:spcAft>
                      </a:pPr>
                      <a:r>
                        <a:rPr lang="sl-SI" sz="1000">
                          <a:effectLst/>
                        </a:rPr>
                        <a:t>10</a:t>
                      </a:r>
                      <a:endParaRPr lang="sl-SI" sz="1100">
                        <a:effectLst/>
                        <a:latin typeface="Calibri"/>
                        <a:ea typeface="Calibri"/>
                        <a:cs typeface="Times New Roman"/>
                      </a:endParaRPr>
                    </a:p>
                  </a:txBody>
                  <a:tcPr marL="44450" marR="44450" marT="0" marB="0"/>
                </a:tc>
                <a:tc>
                  <a:txBody>
                    <a:bodyPr/>
                    <a:lstStyle/>
                    <a:p>
                      <a:pPr algn="ctr">
                        <a:lnSpc>
                          <a:spcPct val="107000"/>
                        </a:lnSpc>
                        <a:spcAft>
                          <a:spcPts val="800"/>
                        </a:spcAft>
                      </a:pPr>
                      <a:r>
                        <a:rPr lang="sl-SI" sz="1000" dirty="0">
                          <a:effectLst/>
                        </a:rPr>
                        <a:t>doktorati znanosti (3. bolonjska st.)</a:t>
                      </a:r>
                      <a:endParaRPr lang="sl-SI" sz="1100" dirty="0">
                        <a:effectLst/>
                        <a:latin typeface="Calibri"/>
                        <a:ea typeface="Calibri"/>
                        <a:cs typeface="Times New Roman"/>
                      </a:endParaRPr>
                    </a:p>
                  </a:txBody>
                  <a:tcPr marL="17780" marR="17780" marT="0" marB="0" anchor="ctr"/>
                </a:tc>
                <a:extLst>
                  <a:ext uri="{0D108BD9-81ED-4DB2-BD59-A6C34878D82A}">
                    <a16:rowId xmlns:a16="http://schemas.microsoft.com/office/drawing/2014/main" val="10008"/>
                  </a:ext>
                </a:extLst>
              </a:tr>
            </a:tbl>
          </a:graphicData>
        </a:graphic>
      </p:graphicFrame>
      <p:pic>
        <p:nvPicPr>
          <p:cNvPr id="6"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9144000" cy="902991"/>
          </a:xfrm>
          <a:prstGeom prst="rect">
            <a:avLst/>
          </a:prstGeom>
        </p:spPr>
      </p:pic>
      <p:sp>
        <p:nvSpPr>
          <p:cNvPr id="7" name="Title 6"/>
          <p:cNvSpPr>
            <a:spLocks noGrp="1"/>
          </p:cNvSpPr>
          <p:nvPr>
            <p:ph type="title"/>
          </p:nvPr>
        </p:nvSpPr>
        <p:spPr/>
        <p:txBody>
          <a:bodyPr/>
          <a:lstStyle/>
          <a:p>
            <a:r>
              <a:rPr lang="sl-SI" dirty="0" smtClean="0"/>
              <a:t> </a:t>
            </a:r>
            <a:endParaRPr lang="sl-SI" dirty="0"/>
          </a:p>
        </p:txBody>
      </p:sp>
      <p:sp>
        <p:nvSpPr>
          <p:cNvPr id="8" name="Rectangle 7"/>
          <p:cNvSpPr/>
          <p:nvPr/>
        </p:nvSpPr>
        <p:spPr>
          <a:xfrm>
            <a:off x="2017214" y="764704"/>
            <a:ext cx="4941096" cy="769441"/>
          </a:xfrm>
          <a:prstGeom prst="rect">
            <a:avLst/>
          </a:prstGeom>
          <a:noFill/>
        </p:spPr>
        <p:txBody>
          <a:bodyPr wrap="none" lIns="91440" tIns="45720" rIns="91440" bIns="45720">
            <a:spAutoFit/>
          </a:bodyPr>
          <a:lstStyle/>
          <a:p>
            <a:pPr algn="ctr"/>
            <a:r>
              <a:rPr lang="sl-SI"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RAZVOJNA SKUPINA</a:t>
            </a:r>
            <a:endParaRPr lang="en-US"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23205636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ü"/>
            </a:pPr>
            <a:r>
              <a:rPr lang="sl-SI" dirty="0" smtClean="0"/>
              <a:t>Novo zaposleni člani: zaposlitev od datuma objave razpisa (30.12.2016, najkasneje do izstavitve prvega zahtevka za izplačilo)</a:t>
            </a:r>
          </a:p>
          <a:p>
            <a:pPr>
              <a:buFont typeface="Wingdings" panose="05000000000000000000" pitchFamily="2" charset="2"/>
              <a:buChar char="ü"/>
            </a:pPr>
            <a:r>
              <a:rPr lang="sl-SI" dirty="0" smtClean="0"/>
              <a:t>Nova zaposlitev za polni delovni čas (ni pa nujno opravljanje dela v razvojni skupini v obsegu polnega delovnega časa); najmanj do zaključka projekta</a:t>
            </a:r>
          </a:p>
          <a:p>
            <a:pPr>
              <a:buFont typeface="Wingdings" panose="05000000000000000000" pitchFamily="2" charset="2"/>
              <a:buChar char="ü"/>
            </a:pPr>
            <a:r>
              <a:rPr lang="sl-SI" dirty="0" smtClean="0"/>
              <a:t>Strokovno-tehnični delavci: </a:t>
            </a:r>
            <a:r>
              <a:rPr lang="sl-SI" dirty="0" smtClean="0">
                <a:solidFill>
                  <a:srgbClr val="FF0000"/>
                </a:solidFill>
              </a:rPr>
              <a:t>mednje ne sodi osebje za administracijo projekta, računovodje ipd.</a:t>
            </a:r>
          </a:p>
          <a:p>
            <a:endParaRPr lang="sl-SI" dirty="0" smtClean="0">
              <a:solidFill>
                <a:srgbClr val="FF0000"/>
              </a:solidFill>
            </a:endParaRPr>
          </a:p>
          <a:p>
            <a:endParaRPr lang="sl-SI" dirty="0">
              <a:solidFill>
                <a:srgbClr val="FF0000"/>
              </a:solidFill>
            </a:endParaRPr>
          </a:p>
        </p:txBody>
      </p:sp>
      <p:sp>
        <p:nvSpPr>
          <p:cNvPr id="4" name="Slide Number Placeholder 3"/>
          <p:cNvSpPr>
            <a:spLocks noGrp="1"/>
          </p:cNvSpPr>
          <p:nvPr>
            <p:ph type="sldNum" sz="quarter" idx="12"/>
          </p:nvPr>
        </p:nvSpPr>
        <p:spPr/>
        <p:txBody>
          <a:bodyPr/>
          <a:lstStyle/>
          <a:p>
            <a:fld id="{69660A5B-0582-41B6-BC23-C2A41C9ADA33}" type="slidenum">
              <a:rPr lang="sl-SI" smtClean="0"/>
              <a:t>21</a:t>
            </a:fld>
            <a:endParaRPr lang="sl-SI"/>
          </a:p>
        </p:txBody>
      </p:sp>
      <p:pic>
        <p:nvPicPr>
          <p:cNvPr id="5"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9144000" cy="902991"/>
          </a:xfrm>
          <a:prstGeom prst="rect">
            <a:avLst/>
          </a:prstGeom>
        </p:spPr>
      </p:pic>
      <p:sp>
        <p:nvSpPr>
          <p:cNvPr id="6" name="Title 5"/>
          <p:cNvSpPr>
            <a:spLocks noGrp="1"/>
          </p:cNvSpPr>
          <p:nvPr>
            <p:ph type="title"/>
          </p:nvPr>
        </p:nvSpPr>
        <p:spPr/>
        <p:txBody>
          <a:bodyPr/>
          <a:lstStyle/>
          <a:p>
            <a:r>
              <a:rPr lang="sl-SI" dirty="0" smtClean="0"/>
              <a:t> </a:t>
            </a:r>
            <a:endParaRPr lang="sl-SI" dirty="0"/>
          </a:p>
        </p:txBody>
      </p:sp>
      <p:sp>
        <p:nvSpPr>
          <p:cNvPr id="7" name="Rectangle 6"/>
          <p:cNvSpPr/>
          <p:nvPr/>
        </p:nvSpPr>
        <p:spPr>
          <a:xfrm>
            <a:off x="1945206" y="764704"/>
            <a:ext cx="4941096" cy="769441"/>
          </a:xfrm>
          <a:prstGeom prst="rect">
            <a:avLst/>
          </a:prstGeom>
          <a:noFill/>
        </p:spPr>
        <p:txBody>
          <a:bodyPr wrap="none" lIns="91440" tIns="45720" rIns="91440" bIns="45720">
            <a:spAutoFit/>
          </a:bodyPr>
          <a:lstStyle/>
          <a:p>
            <a:pPr algn="ctr"/>
            <a:r>
              <a:rPr lang="sl-SI"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RAZVOJNA SKUPINA</a:t>
            </a:r>
            <a:endParaRPr lang="en-US"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17830616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 </a:t>
            </a:r>
            <a:endParaRPr lang="sl-SI" dirty="0"/>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ü"/>
            </a:pPr>
            <a:r>
              <a:rPr lang="sl-SI" dirty="0"/>
              <a:t>Tisti člani razvojne skupine, ki bodo navedeni v vlogi, bodo morali delati na RR projektu. Menjave se bodo lahko izvedle na podlagi predhodne odobritve agencije. Zato še pred oddajo vloge pretehtajte organizacijo razvojnega dela znotraj svojega podjetja.</a:t>
            </a:r>
          </a:p>
          <a:p>
            <a:pPr>
              <a:buFont typeface="Wingdings" panose="05000000000000000000" pitchFamily="2" charset="2"/>
              <a:buChar char="ü"/>
            </a:pPr>
            <a:r>
              <a:rPr lang="sl-SI" dirty="0"/>
              <a:t>V kolikor člani razvojne skupine nimajo izobrazbe s področja, na katerem bodo delali na RRI projektu,  v obrazcu  4 navedite reference, izkušnje in kompetence takih članov za delo na področju dela glede na RRI projekt</a:t>
            </a:r>
          </a:p>
          <a:p>
            <a:endParaRPr lang="sl-SI" dirty="0"/>
          </a:p>
        </p:txBody>
      </p:sp>
      <p:sp>
        <p:nvSpPr>
          <p:cNvPr id="4" name="Slide Number Placeholder 3"/>
          <p:cNvSpPr>
            <a:spLocks noGrp="1"/>
          </p:cNvSpPr>
          <p:nvPr>
            <p:ph type="sldNum" sz="quarter" idx="12"/>
          </p:nvPr>
        </p:nvSpPr>
        <p:spPr/>
        <p:txBody>
          <a:bodyPr/>
          <a:lstStyle/>
          <a:p>
            <a:fld id="{69660A5B-0582-41B6-BC23-C2A41C9ADA33}" type="slidenum">
              <a:rPr lang="sl-SI" smtClean="0"/>
              <a:t>22</a:t>
            </a:fld>
            <a:endParaRPr lang="sl-SI"/>
          </a:p>
        </p:txBody>
      </p:sp>
      <p:pic>
        <p:nvPicPr>
          <p:cNvPr id="5"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9144000" cy="902991"/>
          </a:xfrm>
          <a:prstGeom prst="rect">
            <a:avLst/>
          </a:prstGeom>
        </p:spPr>
      </p:pic>
      <p:sp>
        <p:nvSpPr>
          <p:cNvPr id="6" name="Rectangle 5"/>
          <p:cNvSpPr/>
          <p:nvPr/>
        </p:nvSpPr>
        <p:spPr>
          <a:xfrm>
            <a:off x="1945206" y="913765"/>
            <a:ext cx="4941096" cy="769441"/>
          </a:xfrm>
          <a:prstGeom prst="rect">
            <a:avLst/>
          </a:prstGeom>
          <a:noFill/>
        </p:spPr>
        <p:txBody>
          <a:bodyPr wrap="none" lIns="91440" tIns="45720" rIns="91440" bIns="45720">
            <a:spAutoFit/>
          </a:bodyPr>
          <a:lstStyle/>
          <a:p>
            <a:pPr algn="ctr"/>
            <a:r>
              <a:rPr lang="sl-SI"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RAZVOJNA SKUPINA</a:t>
            </a:r>
            <a:endParaRPr lang="en-US"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7362905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2856"/>
            <a:ext cx="8229600" cy="3993307"/>
          </a:xfrm>
        </p:spPr>
        <p:txBody>
          <a:bodyPr/>
          <a:lstStyle/>
          <a:p>
            <a:pPr marL="514350" indent="-514350">
              <a:buFont typeface="+mj-lt"/>
              <a:buAutoNum type="arabicParenR"/>
            </a:pPr>
            <a:r>
              <a:rPr lang="sl-SI" dirty="0" smtClean="0"/>
              <a:t>Stroški plač </a:t>
            </a:r>
          </a:p>
          <a:p>
            <a:pPr marL="514350" indent="-514350">
              <a:buFont typeface="+mj-lt"/>
              <a:buAutoNum type="arabicParenR"/>
            </a:pPr>
            <a:r>
              <a:rPr lang="sl-SI" dirty="0" smtClean="0"/>
              <a:t>Stroški storitev zunanjih izvajalcev </a:t>
            </a:r>
          </a:p>
          <a:p>
            <a:pPr marL="514350" indent="-514350">
              <a:buFont typeface="+mj-lt"/>
              <a:buAutoNum type="arabicParenR"/>
            </a:pPr>
            <a:r>
              <a:rPr lang="sl-SI" dirty="0" smtClean="0"/>
              <a:t>Posredni stroški</a:t>
            </a:r>
          </a:p>
          <a:p>
            <a:pPr marL="514350" indent="-514350">
              <a:buFont typeface="+mj-lt"/>
              <a:buAutoNum type="arabicParenR"/>
            </a:pPr>
            <a:endParaRPr lang="sl-SI" dirty="0"/>
          </a:p>
          <a:p>
            <a:pPr marL="0" indent="0" algn="ctr">
              <a:buNone/>
            </a:pPr>
            <a:r>
              <a:rPr lang="sl-SI" dirty="0">
                <a:solidFill>
                  <a:srgbClr val="FF0000"/>
                </a:solidFill>
              </a:rPr>
              <a:t>Vsi stroški morajo biti plačani do dneva predložitve zahtevka!</a:t>
            </a:r>
          </a:p>
          <a:p>
            <a:pPr marL="0" indent="0">
              <a:buNone/>
            </a:pPr>
            <a:endParaRPr lang="sl-SI" b="1" dirty="0"/>
          </a:p>
        </p:txBody>
      </p:sp>
      <p:sp>
        <p:nvSpPr>
          <p:cNvPr id="4" name="Slide Number Placeholder 3"/>
          <p:cNvSpPr>
            <a:spLocks noGrp="1"/>
          </p:cNvSpPr>
          <p:nvPr>
            <p:ph type="sldNum" sz="quarter" idx="12"/>
          </p:nvPr>
        </p:nvSpPr>
        <p:spPr/>
        <p:txBody>
          <a:bodyPr/>
          <a:lstStyle/>
          <a:p>
            <a:fld id="{69660A5B-0582-41B6-BC23-C2A41C9ADA33}" type="slidenum">
              <a:rPr lang="sl-SI" smtClean="0"/>
              <a:t>23</a:t>
            </a:fld>
            <a:endParaRPr lang="sl-SI"/>
          </a:p>
        </p:txBody>
      </p:sp>
      <p:pic>
        <p:nvPicPr>
          <p:cNvPr id="5"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9144000" cy="902991"/>
          </a:xfrm>
          <a:prstGeom prst="rect">
            <a:avLst/>
          </a:prstGeom>
        </p:spPr>
      </p:pic>
      <p:sp>
        <p:nvSpPr>
          <p:cNvPr id="6" name="Title 5"/>
          <p:cNvSpPr>
            <a:spLocks noGrp="1"/>
          </p:cNvSpPr>
          <p:nvPr>
            <p:ph type="title"/>
          </p:nvPr>
        </p:nvSpPr>
        <p:spPr/>
        <p:txBody>
          <a:bodyPr/>
          <a:lstStyle/>
          <a:p>
            <a:r>
              <a:rPr lang="sl-SI" dirty="0" smtClean="0"/>
              <a:t> </a:t>
            </a:r>
            <a:endParaRPr lang="sl-SI" dirty="0"/>
          </a:p>
        </p:txBody>
      </p:sp>
      <p:sp>
        <p:nvSpPr>
          <p:cNvPr id="7" name="Rectangle 6"/>
          <p:cNvSpPr/>
          <p:nvPr/>
        </p:nvSpPr>
        <p:spPr>
          <a:xfrm>
            <a:off x="599150" y="913765"/>
            <a:ext cx="7945701" cy="769441"/>
          </a:xfrm>
          <a:prstGeom prst="rect">
            <a:avLst/>
          </a:prstGeom>
          <a:noFill/>
        </p:spPr>
        <p:txBody>
          <a:bodyPr wrap="none" lIns="91440" tIns="45720" rIns="91440" bIns="45720">
            <a:spAutoFit/>
          </a:bodyPr>
          <a:lstStyle/>
          <a:p>
            <a:pPr algn="ctr"/>
            <a:r>
              <a:rPr lang="sl-SI"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KATERI SO UPRAVIČENI STROŠKI?</a:t>
            </a:r>
            <a:endParaRPr lang="en-US"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34437335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sl-SI" dirty="0" smtClean="0"/>
              <a:t>Način obračunavanja upravičenih stroškov:</a:t>
            </a:r>
          </a:p>
          <a:p>
            <a:pPr>
              <a:buFont typeface="Wingdings" panose="05000000000000000000" pitchFamily="2" charset="2"/>
              <a:buChar char="ü"/>
            </a:pPr>
            <a:r>
              <a:rPr lang="sl-SI" dirty="0" smtClean="0"/>
              <a:t>Poenostavljeni način</a:t>
            </a:r>
          </a:p>
          <a:p>
            <a:pPr>
              <a:buFont typeface="Wingdings" panose="05000000000000000000" pitchFamily="2" charset="2"/>
              <a:buChar char="ü"/>
            </a:pPr>
            <a:r>
              <a:rPr lang="sl-SI" dirty="0" smtClean="0"/>
              <a:t>Klasična oblika obračunavanja</a:t>
            </a:r>
          </a:p>
          <a:p>
            <a:pPr marL="0" indent="0">
              <a:buNone/>
            </a:pPr>
            <a:endParaRPr lang="sl-SI" dirty="0" smtClean="0"/>
          </a:p>
          <a:p>
            <a:pPr marL="0" indent="0">
              <a:buNone/>
            </a:pPr>
            <a:r>
              <a:rPr lang="sl-SI" dirty="0"/>
              <a:t>Poenostavljena oblika:  Standardna lestvica stroška na enoto</a:t>
            </a:r>
          </a:p>
          <a:p>
            <a:pPr marL="0" indent="0">
              <a:buNone/>
            </a:pPr>
            <a:r>
              <a:rPr lang="sl-SI" dirty="0" smtClean="0"/>
              <a:t>Klasična oblika: dejansko dokazovanje stroškov</a:t>
            </a:r>
          </a:p>
          <a:p>
            <a:pPr marL="0" indent="0">
              <a:buNone/>
            </a:pPr>
            <a:endParaRPr lang="sl-SI" dirty="0"/>
          </a:p>
        </p:txBody>
      </p:sp>
      <p:sp>
        <p:nvSpPr>
          <p:cNvPr id="4" name="Slide Number Placeholder 3"/>
          <p:cNvSpPr>
            <a:spLocks noGrp="1"/>
          </p:cNvSpPr>
          <p:nvPr>
            <p:ph type="sldNum" sz="quarter" idx="12"/>
          </p:nvPr>
        </p:nvSpPr>
        <p:spPr/>
        <p:txBody>
          <a:bodyPr/>
          <a:lstStyle/>
          <a:p>
            <a:fld id="{69660A5B-0582-41B6-BC23-C2A41C9ADA33}" type="slidenum">
              <a:rPr lang="sl-SI" smtClean="0"/>
              <a:t>24</a:t>
            </a:fld>
            <a:endParaRPr lang="sl-SI"/>
          </a:p>
        </p:txBody>
      </p:sp>
      <p:pic>
        <p:nvPicPr>
          <p:cNvPr id="5"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9144000" cy="902991"/>
          </a:xfrm>
          <a:prstGeom prst="rect">
            <a:avLst/>
          </a:prstGeom>
        </p:spPr>
      </p:pic>
      <p:sp>
        <p:nvSpPr>
          <p:cNvPr id="6" name="Title 5"/>
          <p:cNvSpPr>
            <a:spLocks noGrp="1"/>
          </p:cNvSpPr>
          <p:nvPr>
            <p:ph type="title"/>
          </p:nvPr>
        </p:nvSpPr>
        <p:spPr/>
        <p:txBody>
          <a:bodyPr/>
          <a:lstStyle/>
          <a:p>
            <a:r>
              <a:rPr lang="sl-SI" dirty="0" smtClean="0"/>
              <a:t> </a:t>
            </a:r>
            <a:endParaRPr lang="sl-SI" dirty="0"/>
          </a:p>
        </p:txBody>
      </p:sp>
      <p:sp>
        <p:nvSpPr>
          <p:cNvPr id="7" name="Rectangle 6"/>
          <p:cNvSpPr/>
          <p:nvPr/>
        </p:nvSpPr>
        <p:spPr>
          <a:xfrm>
            <a:off x="1964398" y="980728"/>
            <a:ext cx="5150897" cy="769441"/>
          </a:xfrm>
          <a:prstGeom prst="rect">
            <a:avLst/>
          </a:prstGeom>
          <a:noFill/>
        </p:spPr>
        <p:txBody>
          <a:bodyPr wrap="none" lIns="91440" tIns="45720" rIns="91440" bIns="45720">
            <a:spAutoFit/>
          </a:bodyPr>
          <a:lstStyle/>
          <a:p>
            <a:pPr algn="ctr"/>
            <a:r>
              <a:rPr lang="sl-SI"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UPRAVIČENI STROŠKI</a:t>
            </a:r>
            <a:endParaRPr lang="en-US"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27751070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buFont typeface="Wingdings" panose="05000000000000000000" pitchFamily="2" charset="2"/>
              <a:buChar char="Ø"/>
            </a:pPr>
            <a:r>
              <a:rPr lang="sl-SI" dirty="0" smtClean="0"/>
              <a:t>Stroški plač (standardna lestvica stroškov na enoto)</a:t>
            </a:r>
          </a:p>
          <a:p>
            <a:pPr marL="0" indent="0">
              <a:buNone/>
            </a:pPr>
            <a:r>
              <a:rPr lang="sl-SI" dirty="0" smtClean="0"/>
              <a:t>a) Raziskovalci – ura: 20,60 €</a:t>
            </a:r>
          </a:p>
          <a:p>
            <a:pPr marL="0" indent="0">
              <a:buNone/>
            </a:pPr>
            <a:r>
              <a:rPr lang="sl-SI" dirty="0" smtClean="0"/>
              <a:t>b) Strokovni in tehnični sodelavci – ura: 13,70 €</a:t>
            </a:r>
          </a:p>
          <a:p>
            <a:pPr marL="0" indent="0">
              <a:buNone/>
            </a:pPr>
            <a:r>
              <a:rPr lang="sl-SI" dirty="0"/>
              <a:t>Velja za celotno obdobje izvajanja projekta.</a:t>
            </a:r>
          </a:p>
          <a:p>
            <a:pPr marL="0" indent="0">
              <a:buNone/>
            </a:pPr>
            <a:endParaRPr lang="sl-SI" dirty="0" smtClean="0"/>
          </a:p>
          <a:p>
            <a:pPr marL="0" indent="0">
              <a:buNone/>
            </a:pPr>
            <a:r>
              <a:rPr lang="sl-SI" dirty="0" smtClean="0"/>
              <a:t>Stroški </a:t>
            </a:r>
            <a:r>
              <a:rPr lang="sl-SI" dirty="0"/>
              <a:t>osebja </a:t>
            </a:r>
            <a:r>
              <a:rPr lang="sl-SI" u="sng" dirty="0"/>
              <a:t>v obsegu zaposlitve</a:t>
            </a:r>
            <a:r>
              <a:rPr lang="sl-SI" dirty="0"/>
              <a:t> na RRI projektu), vendar ne več kot 40 ur tedensko</a:t>
            </a:r>
          </a:p>
          <a:p>
            <a:pPr marL="0" indent="0">
              <a:buNone/>
            </a:pPr>
            <a:endParaRPr lang="sl-SI" dirty="0" smtClean="0">
              <a:solidFill>
                <a:srgbClr val="FF0000"/>
              </a:solidFill>
            </a:endParaRPr>
          </a:p>
          <a:p>
            <a:pPr marL="0" indent="0">
              <a:buNone/>
            </a:pPr>
            <a:r>
              <a:rPr lang="sl-SI" dirty="0" smtClean="0">
                <a:solidFill>
                  <a:srgbClr val="FF0000"/>
                </a:solidFill>
              </a:rPr>
              <a:t>NE IZKAZUJETE DEJANSKIH STROŠKOV; KOLIČINO PORABLJENEGA ČASA IZKAZUJETE S ČASOVNICAMI</a:t>
            </a:r>
            <a:endParaRPr lang="sl-SI" dirty="0">
              <a:solidFill>
                <a:srgbClr val="FF0000"/>
              </a:solidFill>
            </a:endParaRPr>
          </a:p>
        </p:txBody>
      </p:sp>
      <p:sp>
        <p:nvSpPr>
          <p:cNvPr id="4" name="Slide Number Placeholder 3"/>
          <p:cNvSpPr>
            <a:spLocks noGrp="1"/>
          </p:cNvSpPr>
          <p:nvPr>
            <p:ph type="sldNum" sz="quarter" idx="12"/>
          </p:nvPr>
        </p:nvSpPr>
        <p:spPr/>
        <p:txBody>
          <a:bodyPr/>
          <a:lstStyle/>
          <a:p>
            <a:fld id="{69660A5B-0582-41B6-BC23-C2A41C9ADA33}" type="slidenum">
              <a:rPr lang="sl-SI" smtClean="0"/>
              <a:t>25</a:t>
            </a:fld>
            <a:endParaRPr lang="sl-SI"/>
          </a:p>
        </p:txBody>
      </p:sp>
      <p:pic>
        <p:nvPicPr>
          <p:cNvPr id="5"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9144000" cy="902991"/>
          </a:xfrm>
          <a:prstGeom prst="rect">
            <a:avLst/>
          </a:prstGeom>
        </p:spPr>
      </p:pic>
      <p:sp>
        <p:nvSpPr>
          <p:cNvPr id="6" name="Title 5"/>
          <p:cNvSpPr>
            <a:spLocks noGrp="1"/>
          </p:cNvSpPr>
          <p:nvPr>
            <p:ph type="title"/>
          </p:nvPr>
        </p:nvSpPr>
        <p:spPr/>
        <p:txBody>
          <a:bodyPr/>
          <a:lstStyle/>
          <a:p>
            <a:r>
              <a:rPr lang="sl-SI" dirty="0" smtClean="0"/>
              <a:t> </a:t>
            </a:r>
            <a:endParaRPr lang="sl-SI" dirty="0"/>
          </a:p>
        </p:txBody>
      </p:sp>
      <p:sp>
        <p:nvSpPr>
          <p:cNvPr id="7" name="Rectangle 6"/>
          <p:cNvSpPr/>
          <p:nvPr/>
        </p:nvSpPr>
        <p:spPr>
          <a:xfrm>
            <a:off x="2495240" y="902990"/>
            <a:ext cx="3443571" cy="769441"/>
          </a:xfrm>
          <a:prstGeom prst="rect">
            <a:avLst/>
          </a:prstGeom>
          <a:noFill/>
        </p:spPr>
        <p:txBody>
          <a:bodyPr wrap="none" lIns="91440" tIns="45720" rIns="91440" bIns="45720">
            <a:spAutoFit/>
          </a:bodyPr>
          <a:lstStyle/>
          <a:p>
            <a:pPr algn="ctr"/>
            <a:r>
              <a:rPr lang="sl-SI"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STROŠKI PLAČ</a:t>
            </a:r>
            <a:endParaRPr lang="en-US"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37987839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ü"/>
            </a:pPr>
            <a:r>
              <a:rPr lang="sl-SI" dirty="0" smtClean="0"/>
              <a:t>Pavšal v višini 15% upravičenih neposrednih stroškov osebja na RRI projektu</a:t>
            </a:r>
            <a:endParaRPr lang="sl-SI" dirty="0"/>
          </a:p>
          <a:p>
            <a:pPr>
              <a:buFont typeface="Wingdings" panose="05000000000000000000" pitchFamily="2" charset="2"/>
              <a:buChar char="ü"/>
            </a:pPr>
            <a:r>
              <a:rPr lang="sl-SI" dirty="0" smtClean="0"/>
              <a:t>namenjen kritju dodatnih režijskih in drugih stroškov poslovanja, vključno s stroški materiala, zalog ipd., ki so nastali kot posledica izvajanja RR projekta</a:t>
            </a:r>
          </a:p>
          <a:p>
            <a:pPr>
              <a:buFont typeface="Wingdings" panose="05000000000000000000" pitchFamily="2" charset="2"/>
              <a:buChar char="ü"/>
            </a:pPr>
            <a:r>
              <a:rPr lang="sl-SI" dirty="0" smtClean="0">
                <a:solidFill>
                  <a:srgbClr val="FF0000"/>
                </a:solidFill>
              </a:rPr>
              <a:t>NE IZKAZUJETE DEJANSKIH STROŠKOV</a:t>
            </a:r>
          </a:p>
          <a:p>
            <a:pPr marL="0" indent="0">
              <a:buNone/>
            </a:pPr>
            <a:endParaRPr lang="sl-SI" dirty="0">
              <a:solidFill>
                <a:srgbClr val="FF0000"/>
              </a:solidFill>
            </a:endParaRPr>
          </a:p>
          <a:p>
            <a:pPr marL="0" indent="0">
              <a:buNone/>
            </a:pPr>
            <a:r>
              <a:rPr lang="sl-SI" sz="2800" i="1" dirty="0" smtClean="0">
                <a:solidFill>
                  <a:srgbClr val="00B0F0"/>
                </a:solidFill>
              </a:rPr>
              <a:t>Primer: upravičeni stroški plač na projektu 50.000 €</a:t>
            </a:r>
          </a:p>
          <a:p>
            <a:pPr marL="0" indent="0">
              <a:buNone/>
            </a:pPr>
            <a:r>
              <a:rPr lang="sl-SI" sz="2800" i="1" dirty="0" smtClean="0">
                <a:solidFill>
                  <a:srgbClr val="00B0F0"/>
                </a:solidFill>
              </a:rPr>
              <a:t>Pavšal = 7.500 €</a:t>
            </a:r>
            <a:endParaRPr lang="sl-SI" sz="2800" i="1" dirty="0">
              <a:solidFill>
                <a:srgbClr val="00B0F0"/>
              </a:solidFill>
            </a:endParaRPr>
          </a:p>
        </p:txBody>
      </p:sp>
      <p:sp>
        <p:nvSpPr>
          <p:cNvPr id="4" name="Slide Number Placeholder 3"/>
          <p:cNvSpPr>
            <a:spLocks noGrp="1"/>
          </p:cNvSpPr>
          <p:nvPr>
            <p:ph type="sldNum" sz="quarter" idx="12"/>
          </p:nvPr>
        </p:nvSpPr>
        <p:spPr/>
        <p:txBody>
          <a:bodyPr/>
          <a:lstStyle/>
          <a:p>
            <a:fld id="{69660A5B-0582-41B6-BC23-C2A41C9ADA33}" type="slidenum">
              <a:rPr lang="sl-SI" smtClean="0"/>
              <a:t>26</a:t>
            </a:fld>
            <a:endParaRPr lang="sl-SI"/>
          </a:p>
        </p:txBody>
      </p:sp>
      <p:pic>
        <p:nvPicPr>
          <p:cNvPr id="5"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9144000" cy="902991"/>
          </a:xfrm>
          <a:prstGeom prst="rect">
            <a:avLst/>
          </a:prstGeom>
        </p:spPr>
      </p:pic>
      <p:sp>
        <p:nvSpPr>
          <p:cNvPr id="6" name="Title 5"/>
          <p:cNvSpPr>
            <a:spLocks noGrp="1"/>
          </p:cNvSpPr>
          <p:nvPr>
            <p:ph type="title"/>
          </p:nvPr>
        </p:nvSpPr>
        <p:spPr/>
        <p:txBody>
          <a:bodyPr/>
          <a:lstStyle/>
          <a:p>
            <a:r>
              <a:rPr lang="sl-SI" dirty="0" smtClean="0"/>
              <a:t> </a:t>
            </a:r>
            <a:endParaRPr lang="sl-SI" dirty="0"/>
          </a:p>
        </p:txBody>
      </p:sp>
      <p:sp>
        <p:nvSpPr>
          <p:cNvPr id="7" name="Rectangle 6"/>
          <p:cNvSpPr/>
          <p:nvPr/>
        </p:nvSpPr>
        <p:spPr>
          <a:xfrm>
            <a:off x="1374334" y="913765"/>
            <a:ext cx="6247287" cy="769441"/>
          </a:xfrm>
          <a:prstGeom prst="rect">
            <a:avLst/>
          </a:prstGeom>
          <a:noFill/>
        </p:spPr>
        <p:txBody>
          <a:bodyPr wrap="none" lIns="91440" tIns="45720" rIns="91440" bIns="45720">
            <a:spAutoFit/>
          </a:bodyPr>
          <a:lstStyle/>
          <a:p>
            <a:pPr algn="ctr"/>
            <a:r>
              <a:rPr lang="sl-SI"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PAVŠALNO FINANCIRANJE</a:t>
            </a:r>
            <a:endParaRPr lang="en-US"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29306762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ü"/>
            </a:pPr>
            <a:r>
              <a:rPr lang="sl-SI" dirty="0" smtClean="0"/>
              <a:t>Pogodbene raziskave, svetovalne in druge podobne storitve </a:t>
            </a:r>
          </a:p>
          <a:p>
            <a:pPr>
              <a:buFont typeface="Wingdings" panose="05000000000000000000" pitchFamily="2" charset="2"/>
              <a:buChar char="ü"/>
            </a:pPr>
            <a:r>
              <a:rPr lang="sl-SI" dirty="0" smtClean="0"/>
              <a:t>Vrednost ne sme presegati 20% vrednosti celotnih </a:t>
            </a:r>
            <a:r>
              <a:rPr lang="sl-SI" dirty="0" smtClean="0">
                <a:solidFill>
                  <a:srgbClr val="FF0000"/>
                </a:solidFill>
              </a:rPr>
              <a:t>upravičenih stroškov </a:t>
            </a:r>
            <a:r>
              <a:rPr lang="sl-SI" dirty="0" smtClean="0"/>
              <a:t>projekta</a:t>
            </a:r>
          </a:p>
          <a:p>
            <a:pPr>
              <a:buFont typeface="Wingdings" panose="05000000000000000000" pitchFamily="2" charset="2"/>
              <a:buChar char="ü"/>
            </a:pPr>
            <a:r>
              <a:rPr lang="sl-SI" dirty="0" smtClean="0"/>
              <a:t>Izbor: gospodarno ravnanje in tržna cena</a:t>
            </a:r>
          </a:p>
          <a:p>
            <a:pPr>
              <a:buFont typeface="Wingdings" panose="05000000000000000000" pitchFamily="2" charset="2"/>
              <a:buChar char="ü"/>
            </a:pPr>
            <a:r>
              <a:rPr lang="sl-SI" dirty="0"/>
              <a:t>Pri izbiri zunanjih izvajalcev bodite pozorni, da niste lastniško povezani več kot 25%</a:t>
            </a:r>
          </a:p>
          <a:p>
            <a:pPr>
              <a:buFont typeface="Wingdings" panose="05000000000000000000" pitchFamily="2" charset="2"/>
              <a:buChar char="ü"/>
            </a:pPr>
            <a:r>
              <a:rPr lang="sl-SI" dirty="0" smtClean="0"/>
              <a:t>Dejansko nastali in plačani upravičeni stroški</a:t>
            </a:r>
            <a:endParaRPr lang="sl-SI" dirty="0"/>
          </a:p>
          <a:p>
            <a:pPr>
              <a:buFont typeface="Wingdings" panose="05000000000000000000" pitchFamily="2" charset="2"/>
              <a:buChar char="ü"/>
            </a:pPr>
            <a:r>
              <a:rPr lang="sl-SI" dirty="0" smtClean="0">
                <a:solidFill>
                  <a:srgbClr val="FF0000"/>
                </a:solidFill>
              </a:rPr>
              <a:t>IZKAZOVANJE DEJANSKIH STROŠKOV!</a:t>
            </a:r>
          </a:p>
          <a:p>
            <a:pPr marL="0" indent="0">
              <a:buNone/>
            </a:pPr>
            <a:endParaRPr lang="sl-SI" dirty="0">
              <a:solidFill>
                <a:srgbClr val="FF0000"/>
              </a:solidFill>
            </a:endParaRPr>
          </a:p>
        </p:txBody>
      </p:sp>
      <p:sp>
        <p:nvSpPr>
          <p:cNvPr id="4" name="Slide Number Placeholder 3"/>
          <p:cNvSpPr>
            <a:spLocks noGrp="1"/>
          </p:cNvSpPr>
          <p:nvPr>
            <p:ph type="sldNum" sz="quarter" idx="12"/>
          </p:nvPr>
        </p:nvSpPr>
        <p:spPr/>
        <p:txBody>
          <a:bodyPr/>
          <a:lstStyle/>
          <a:p>
            <a:fld id="{69660A5B-0582-41B6-BC23-C2A41C9ADA33}" type="slidenum">
              <a:rPr lang="sl-SI" smtClean="0"/>
              <a:t>27</a:t>
            </a:fld>
            <a:endParaRPr lang="sl-SI"/>
          </a:p>
        </p:txBody>
      </p:sp>
      <p:pic>
        <p:nvPicPr>
          <p:cNvPr id="5"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 y="0"/>
            <a:ext cx="9144000" cy="902991"/>
          </a:xfrm>
          <a:prstGeom prst="rect">
            <a:avLst/>
          </a:prstGeom>
        </p:spPr>
      </p:pic>
      <p:sp>
        <p:nvSpPr>
          <p:cNvPr id="6" name="Title 5"/>
          <p:cNvSpPr>
            <a:spLocks noGrp="1"/>
          </p:cNvSpPr>
          <p:nvPr>
            <p:ph type="title"/>
          </p:nvPr>
        </p:nvSpPr>
        <p:spPr/>
        <p:txBody>
          <a:bodyPr/>
          <a:lstStyle/>
          <a:p>
            <a:r>
              <a:rPr lang="sl-SI" dirty="0" smtClean="0"/>
              <a:t> </a:t>
            </a:r>
            <a:endParaRPr lang="sl-SI" dirty="0"/>
          </a:p>
        </p:txBody>
      </p:sp>
      <p:sp>
        <p:nvSpPr>
          <p:cNvPr id="7" name="Rectangle 6"/>
          <p:cNvSpPr/>
          <p:nvPr/>
        </p:nvSpPr>
        <p:spPr>
          <a:xfrm>
            <a:off x="-14104" y="777568"/>
            <a:ext cx="9040295" cy="707886"/>
          </a:xfrm>
          <a:prstGeom prst="rect">
            <a:avLst/>
          </a:prstGeom>
          <a:noFill/>
        </p:spPr>
        <p:txBody>
          <a:bodyPr wrap="none" lIns="91440" tIns="45720" rIns="91440" bIns="45720">
            <a:spAutoFit/>
          </a:bodyPr>
          <a:lstStyle/>
          <a:p>
            <a:pPr algn="ctr"/>
            <a:r>
              <a:rPr lang="sl-SI"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STROŠKI STORITEV ZUNANJIH IZVAJALCEV</a:t>
            </a:r>
            <a:endParaRPr lang="en-US" sz="4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13381421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 </a:t>
            </a:r>
            <a:endParaRPr lang="sl-SI" dirty="0"/>
          </a:p>
        </p:txBody>
      </p:sp>
      <p:sp>
        <p:nvSpPr>
          <p:cNvPr id="3" name="Content Placeholder 2"/>
          <p:cNvSpPr>
            <a:spLocks noGrp="1"/>
          </p:cNvSpPr>
          <p:nvPr>
            <p:ph idx="1"/>
          </p:nvPr>
        </p:nvSpPr>
        <p:spPr/>
        <p:txBody>
          <a:bodyPr>
            <a:normAutofit fontScale="77500" lnSpcReduction="20000"/>
          </a:bodyPr>
          <a:lstStyle/>
          <a:p>
            <a:pPr marL="0" indent="0">
              <a:buNone/>
            </a:pPr>
            <a:r>
              <a:rPr lang="sl-SI" dirty="0"/>
              <a:t> </a:t>
            </a:r>
            <a:endParaRPr lang="sl-SI" dirty="0" smtClean="0"/>
          </a:p>
          <a:p>
            <a:pPr>
              <a:buFont typeface="Wingdings" panose="05000000000000000000" pitchFamily="2" charset="2"/>
              <a:buChar char="ü"/>
            </a:pPr>
            <a:endParaRPr lang="sl-SI" b="1" dirty="0" smtClean="0"/>
          </a:p>
          <a:p>
            <a:pPr>
              <a:buFont typeface="Wingdings" panose="05000000000000000000" pitchFamily="2" charset="2"/>
              <a:buChar char="ü"/>
            </a:pPr>
            <a:r>
              <a:rPr lang="sl-SI" dirty="0"/>
              <a:t>Obvezno je potrebno upoštev</a:t>
            </a:r>
            <a:r>
              <a:rPr lang="sl-SI" i="1" dirty="0"/>
              <a:t>ati Navodila organa upravljanja na področju komuniciranja vsebin kohezijske politike v programskem</a:t>
            </a:r>
            <a:r>
              <a:rPr lang="sl-SI" dirty="0"/>
              <a:t> obdobju </a:t>
            </a:r>
            <a:r>
              <a:rPr lang="sl-SI" dirty="0" smtClean="0"/>
              <a:t>2014–2020</a:t>
            </a:r>
          </a:p>
          <a:p>
            <a:pPr>
              <a:buFont typeface="Wingdings" panose="05000000000000000000" pitchFamily="2" charset="2"/>
              <a:buChar char="ü"/>
            </a:pPr>
            <a:r>
              <a:rPr lang="sl-SI" dirty="0" smtClean="0"/>
              <a:t>Poleg </a:t>
            </a:r>
            <a:r>
              <a:rPr lang="sl-SI" dirty="0"/>
              <a:t>Navodil je potrebno upoštevati tudi </a:t>
            </a:r>
            <a:r>
              <a:rPr lang="sl-SI" b="1" dirty="0"/>
              <a:t>Priročnik celostne grafične podobe evropskih strukturnih in investicijskih skladov za programsko obdobje 2014–2020</a:t>
            </a:r>
            <a:r>
              <a:rPr lang="sl-SI" dirty="0"/>
              <a:t>,</a:t>
            </a:r>
            <a:endParaRPr lang="sl-SI" b="1" dirty="0" smtClean="0"/>
          </a:p>
          <a:p>
            <a:pPr>
              <a:buFont typeface="Wingdings" panose="05000000000000000000" pitchFamily="2" charset="2"/>
              <a:buChar char="ü"/>
            </a:pPr>
            <a:r>
              <a:rPr lang="sl-SI" b="1" dirty="0" smtClean="0"/>
              <a:t>V </a:t>
            </a:r>
            <a:r>
              <a:rPr lang="sl-SI" b="1" dirty="0"/>
              <a:t>kolikor upravičenec objavlja informacije o operaciji na spletnih straneh, na dogodkih namenjenih ciljnim skupinam ali širši javnosti in na novinarskih konferencah </a:t>
            </a:r>
            <a:r>
              <a:rPr lang="sl-SI" dirty="0"/>
              <a:t>je poleg logotipa upravičenca in logotipa sklada potrebno uporabiti tudi</a:t>
            </a:r>
            <a:r>
              <a:rPr lang="sl-SI" b="1" dirty="0"/>
              <a:t> logotipa ministrstva in agencije</a:t>
            </a:r>
            <a:r>
              <a:rPr lang="sl-SI" b="1" dirty="0" smtClean="0"/>
              <a:t>.</a:t>
            </a:r>
          </a:p>
          <a:p>
            <a:pPr>
              <a:buFont typeface="Wingdings" panose="05000000000000000000" pitchFamily="2" charset="2"/>
              <a:buChar char="ü"/>
            </a:pPr>
            <a:endParaRPr lang="sl-SI" dirty="0"/>
          </a:p>
          <a:p>
            <a:pPr marL="0" indent="0">
              <a:buNone/>
            </a:pPr>
            <a:endParaRPr lang="sl-SI" dirty="0"/>
          </a:p>
        </p:txBody>
      </p:sp>
      <p:sp>
        <p:nvSpPr>
          <p:cNvPr id="4" name="Slide Number Placeholder 3"/>
          <p:cNvSpPr>
            <a:spLocks noGrp="1"/>
          </p:cNvSpPr>
          <p:nvPr>
            <p:ph type="sldNum" sz="quarter" idx="12"/>
          </p:nvPr>
        </p:nvSpPr>
        <p:spPr/>
        <p:txBody>
          <a:bodyPr/>
          <a:lstStyle/>
          <a:p>
            <a:fld id="{69660A5B-0582-41B6-BC23-C2A41C9ADA33}" type="slidenum">
              <a:rPr lang="sl-SI" smtClean="0"/>
              <a:t>28</a:t>
            </a:fld>
            <a:endParaRPr lang="sl-SI"/>
          </a:p>
        </p:txBody>
      </p:sp>
      <p:pic>
        <p:nvPicPr>
          <p:cNvPr id="5"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 y="0"/>
            <a:ext cx="9144000" cy="902991"/>
          </a:xfrm>
          <a:prstGeom prst="rect">
            <a:avLst/>
          </a:prstGeom>
        </p:spPr>
      </p:pic>
      <p:sp>
        <p:nvSpPr>
          <p:cNvPr id="6" name="Rectangle 5"/>
          <p:cNvSpPr/>
          <p:nvPr/>
        </p:nvSpPr>
        <p:spPr>
          <a:xfrm>
            <a:off x="1683891" y="764704"/>
            <a:ext cx="6193106" cy="1446550"/>
          </a:xfrm>
          <a:prstGeom prst="rect">
            <a:avLst/>
          </a:prstGeom>
          <a:noFill/>
        </p:spPr>
        <p:txBody>
          <a:bodyPr wrap="none" lIns="91440" tIns="45720" rIns="91440" bIns="45720">
            <a:spAutoFit/>
          </a:bodyPr>
          <a:lstStyle/>
          <a:p>
            <a:pPr algn="ctr"/>
            <a:r>
              <a:rPr lang="sl-SI"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OBVEŠČANJE IN </a:t>
            </a:r>
          </a:p>
          <a:p>
            <a:pPr algn="ctr"/>
            <a:r>
              <a:rPr lang="sl-SI"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INFORMIRANJE JAVNOSTI</a:t>
            </a:r>
            <a:endParaRPr lang="en-US"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11868960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endParaRPr lang="sl-SI" dirty="0" smtClean="0"/>
          </a:p>
          <a:p>
            <a:endParaRPr lang="sl-SI" dirty="0"/>
          </a:p>
          <a:p>
            <a:pPr algn="just">
              <a:buFont typeface="Wingdings" panose="05000000000000000000" pitchFamily="2" charset="2"/>
              <a:buChar char="ü"/>
            </a:pPr>
            <a:r>
              <a:rPr lang="sl-SI" dirty="0" smtClean="0"/>
              <a:t>KAJ SO KAZALNIKI ZA SPREMLJANJE USPEŠNOSTI PROJEKTA?</a:t>
            </a:r>
          </a:p>
          <a:p>
            <a:pPr algn="just">
              <a:buFont typeface="Wingdings" panose="05000000000000000000" pitchFamily="2" charset="2"/>
              <a:buChar char="ü"/>
            </a:pPr>
            <a:r>
              <a:rPr lang="sl-SI" dirty="0" smtClean="0"/>
              <a:t>DODANA VREDNOST/ZAPOSLENEGA, NETO ŠTEVILO ZAPOSLENIH, ČISTI PRIHODKI OD PRODAJE</a:t>
            </a:r>
          </a:p>
          <a:p>
            <a:pPr algn="just">
              <a:buFont typeface="Wingdings" panose="05000000000000000000" pitchFamily="2" charset="2"/>
              <a:buChar char="ü"/>
            </a:pPr>
            <a:r>
              <a:rPr lang="sl-SI" dirty="0" smtClean="0"/>
              <a:t>ZA NAMEN STATISTIČNEGA POROČANJA</a:t>
            </a:r>
          </a:p>
          <a:p>
            <a:pPr>
              <a:buFont typeface="Wingdings" panose="05000000000000000000" pitchFamily="2" charset="2"/>
              <a:buChar char="ü"/>
            </a:pPr>
            <a:r>
              <a:rPr lang="sl-SI" dirty="0" smtClean="0"/>
              <a:t>KAKO JIH BOSTE POROČALI?</a:t>
            </a:r>
          </a:p>
          <a:p>
            <a:pPr marL="0" indent="0">
              <a:buNone/>
            </a:pPr>
            <a:endParaRPr lang="sl-SI" dirty="0" smtClean="0"/>
          </a:p>
        </p:txBody>
      </p:sp>
      <p:sp>
        <p:nvSpPr>
          <p:cNvPr id="4" name="Slide Number Placeholder 3"/>
          <p:cNvSpPr>
            <a:spLocks noGrp="1"/>
          </p:cNvSpPr>
          <p:nvPr>
            <p:ph type="sldNum" sz="quarter" idx="12"/>
          </p:nvPr>
        </p:nvSpPr>
        <p:spPr/>
        <p:txBody>
          <a:bodyPr/>
          <a:lstStyle/>
          <a:p>
            <a:fld id="{69660A5B-0582-41B6-BC23-C2A41C9ADA33}" type="slidenum">
              <a:rPr lang="sl-SI" smtClean="0"/>
              <a:t>29</a:t>
            </a:fld>
            <a:endParaRPr lang="sl-SI"/>
          </a:p>
        </p:txBody>
      </p:sp>
      <p:pic>
        <p:nvPicPr>
          <p:cNvPr id="5"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 y="0"/>
            <a:ext cx="9144000" cy="902991"/>
          </a:xfrm>
          <a:prstGeom prst="rect">
            <a:avLst/>
          </a:prstGeom>
        </p:spPr>
      </p:pic>
      <p:sp>
        <p:nvSpPr>
          <p:cNvPr id="6" name="Title 5"/>
          <p:cNvSpPr>
            <a:spLocks noGrp="1"/>
          </p:cNvSpPr>
          <p:nvPr>
            <p:ph type="title"/>
          </p:nvPr>
        </p:nvSpPr>
        <p:spPr/>
        <p:txBody>
          <a:bodyPr/>
          <a:lstStyle/>
          <a:p>
            <a:r>
              <a:rPr lang="sl-SI" dirty="0" smtClean="0"/>
              <a:t> </a:t>
            </a:r>
            <a:endParaRPr lang="sl-SI" dirty="0"/>
          </a:p>
        </p:txBody>
      </p:sp>
      <p:sp>
        <p:nvSpPr>
          <p:cNvPr id="7" name="Rectangle 6"/>
          <p:cNvSpPr/>
          <p:nvPr/>
        </p:nvSpPr>
        <p:spPr>
          <a:xfrm>
            <a:off x="1318113" y="934607"/>
            <a:ext cx="6907917" cy="1446550"/>
          </a:xfrm>
          <a:prstGeom prst="rect">
            <a:avLst/>
          </a:prstGeom>
          <a:noFill/>
        </p:spPr>
        <p:txBody>
          <a:bodyPr wrap="none" lIns="91440" tIns="45720" rIns="91440" bIns="45720">
            <a:spAutoFit/>
          </a:bodyPr>
          <a:lstStyle/>
          <a:p>
            <a:pPr algn="ctr"/>
            <a:r>
              <a:rPr lang="sl-SI"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KAZALNIKI ZA SPREMLJANJE </a:t>
            </a:r>
          </a:p>
          <a:p>
            <a:pPr algn="ctr"/>
            <a:r>
              <a:rPr lang="sl-SI"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USPEŠNOSTI PROJEKTA</a:t>
            </a:r>
            <a:endParaRPr lang="en-US"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40491905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sl-SI" dirty="0" smtClean="0"/>
              <a:t> </a:t>
            </a:r>
            <a:endParaRPr lang="sl-SI" dirty="0"/>
          </a:p>
        </p:txBody>
      </p:sp>
      <p:sp>
        <p:nvSpPr>
          <p:cNvPr id="4" name="Slide Number Placeholder 3"/>
          <p:cNvSpPr>
            <a:spLocks noGrp="1"/>
          </p:cNvSpPr>
          <p:nvPr>
            <p:ph type="sldNum" sz="quarter" idx="12"/>
          </p:nvPr>
        </p:nvSpPr>
        <p:spPr/>
        <p:txBody>
          <a:bodyPr/>
          <a:lstStyle/>
          <a:p>
            <a:fld id="{69660A5B-0582-41B6-BC23-C2A41C9ADA33}" type="slidenum">
              <a:rPr lang="sl-SI" smtClean="0"/>
              <a:t>3</a:t>
            </a:fld>
            <a:endParaRPr lang="sl-SI"/>
          </a:p>
        </p:txBody>
      </p:sp>
      <p:sp>
        <p:nvSpPr>
          <p:cNvPr id="5" name="Rectangle 4"/>
          <p:cNvSpPr/>
          <p:nvPr/>
        </p:nvSpPr>
        <p:spPr>
          <a:xfrm>
            <a:off x="2123728" y="1052736"/>
            <a:ext cx="4320480" cy="92333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sl-SI"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CILJ</a:t>
            </a:r>
            <a:endPar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6"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9144000" cy="902991"/>
          </a:xfrm>
          <a:prstGeom prst="rect">
            <a:avLst/>
          </a:prstGeom>
        </p:spPr>
      </p:pic>
      <p:sp>
        <p:nvSpPr>
          <p:cNvPr id="7" name="TextBox 6"/>
          <p:cNvSpPr txBox="1"/>
          <p:nvPr/>
        </p:nvSpPr>
        <p:spPr>
          <a:xfrm>
            <a:off x="1077836" y="2348880"/>
            <a:ext cx="6984776" cy="3046988"/>
          </a:xfrm>
          <a:prstGeom prst="rect">
            <a:avLst/>
          </a:prstGeom>
          <a:noFill/>
        </p:spPr>
        <p:txBody>
          <a:bodyPr wrap="square" rtlCol="0">
            <a:spAutoFit/>
          </a:bodyPr>
          <a:lstStyle/>
          <a:p>
            <a:pPr algn="ctr"/>
            <a:r>
              <a:rPr lang="sl-SI" sz="3200" dirty="0" smtClean="0"/>
              <a:t>Sofinanciranje </a:t>
            </a:r>
            <a:r>
              <a:rPr lang="sl-SI" sz="3200" b="1" dirty="0" smtClean="0"/>
              <a:t>vsaj 40 inovativnih RR projektov</a:t>
            </a:r>
            <a:r>
              <a:rPr lang="sl-SI" sz="3200" dirty="0" smtClean="0"/>
              <a:t>, ki se nanašajo na razvoj novih ali izboljšanih proizvodov, procesov ali storitev z visoko inovativnostjo in tržnim potencialom </a:t>
            </a:r>
          </a:p>
          <a:p>
            <a:pPr algn="ctr"/>
            <a:r>
              <a:rPr lang="sl-SI" sz="3200" dirty="0" smtClean="0"/>
              <a:t>(večanje konkurenčnosti podjetij)</a:t>
            </a:r>
            <a:endParaRPr lang="sl-SI" sz="3200" dirty="0"/>
          </a:p>
        </p:txBody>
      </p:sp>
    </p:spTree>
    <p:extLst>
      <p:ext uri="{BB962C8B-B14F-4D97-AF65-F5344CB8AC3E}">
        <p14:creationId xmlns:p14="http://schemas.microsoft.com/office/powerpoint/2010/main" val="12544112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 </a:t>
            </a:r>
            <a:endParaRPr lang="sl-SI" dirty="0"/>
          </a:p>
        </p:txBody>
      </p:sp>
      <p:sp>
        <p:nvSpPr>
          <p:cNvPr id="4" name="Slide Number Placeholder 3"/>
          <p:cNvSpPr>
            <a:spLocks noGrp="1"/>
          </p:cNvSpPr>
          <p:nvPr>
            <p:ph type="sldNum" sz="quarter" idx="12"/>
          </p:nvPr>
        </p:nvSpPr>
        <p:spPr/>
        <p:txBody>
          <a:bodyPr/>
          <a:lstStyle/>
          <a:p>
            <a:fld id="{69660A5B-0582-41B6-BC23-C2A41C9ADA33}" type="slidenum">
              <a:rPr lang="sl-SI" smtClean="0"/>
              <a:t>30</a:t>
            </a:fld>
            <a:endParaRPr lang="sl-SI"/>
          </a:p>
        </p:txBody>
      </p:sp>
      <p:pic>
        <p:nvPicPr>
          <p:cNvPr id="5"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 y="0"/>
            <a:ext cx="9144000" cy="902991"/>
          </a:xfrm>
          <a:prstGeom prst="rect">
            <a:avLst/>
          </a:prstGeom>
        </p:spPr>
      </p:pic>
      <p:sp>
        <p:nvSpPr>
          <p:cNvPr id="6" name="Rectangle 5"/>
          <p:cNvSpPr/>
          <p:nvPr/>
        </p:nvSpPr>
        <p:spPr>
          <a:xfrm>
            <a:off x="2722007" y="913766"/>
            <a:ext cx="3684214" cy="769441"/>
          </a:xfrm>
          <a:prstGeom prst="rect">
            <a:avLst/>
          </a:prstGeom>
          <a:noFill/>
        </p:spPr>
        <p:txBody>
          <a:bodyPr wrap="none" lIns="91440" tIns="45720" rIns="91440" bIns="45720">
            <a:spAutoFit/>
          </a:bodyPr>
          <a:lstStyle/>
          <a:p>
            <a:pPr algn="ctr"/>
            <a:r>
              <a:rPr lang="sl-SI"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CILJI PROJEKTA</a:t>
            </a:r>
            <a:endParaRPr lang="en-US"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8" name="Content Placeholder 7"/>
          <p:cNvSpPr>
            <a:spLocks noGrp="1"/>
          </p:cNvSpPr>
          <p:nvPr>
            <p:ph idx="1"/>
          </p:nvPr>
        </p:nvSpPr>
        <p:spPr/>
        <p:txBody>
          <a:bodyPr/>
          <a:lstStyle/>
          <a:p>
            <a:pPr marL="0" indent="0">
              <a:buNone/>
            </a:pPr>
            <a:r>
              <a:rPr lang="sl-SI" dirty="0" smtClean="0"/>
              <a:t> </a:t>
            </a:r>
            <a:endParaRPr lang="sl-SI" dirty="0"/>
          </a:p>
        </p:txBody>
      </p:sp>
      <p:pic>
        <p:nvPicPr>
          <p:cNvPr id="1025"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6484" y="1683207"/>
            <a:ext cx="7272807" cy="4537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84471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ü"/>
            </a:pPr>
            <a:r>
              <a:rPr lang="sl-SI" dirty="0" smtClean="0"/>
              <a:t>Cilji, ki jih boste navedli v obrazcu </a:t>
            </a:r>
            <a:r>
              <a:rPr lang="sl-SI" dirty="0"/>
              <a:t>3</a:t>
            </a:r>
            <a:r>
              <a:rPr lang="sl-SI" dirty="0" smtClean="0"/>
              <a:t>, točki 3.5. NE bodo vplivali na točkovanje vloge!</a:t>
            </a:r>
          </a:p>
          <a:p>
            <a:pPr>
              <a:buFont typeface="Wingdings" panose="05000000000000000000" pitchFamily="2" charset="2"/>
              <a:buChar char="ü"/>
            </a:pPr>
            <a:r>
              <a:rPr lang="sl-SI" dirty="0" smtClean="0"/>
              <a:t>Se pa bodo zapisali v pogodbo o sofinanciranju, njihovo doseganje se bo preverjalo</a:t>
            </a:r>
          </a:p>
          <a:p>
            <a:pPr>
              <a:buFont typeface="Wingdings" panose="05000000000000000000" pitchFamily="2" charset="2"/>
              <a:buChar char="ü"/>
            </a:pPr>
            <a:r>
              <a:rPr lang="sl-SI" dirty="0" smtClean="0"/>
              <a:t>Če ne bodo doseženi, lahko agencija odstopi od pogodbe in zahteva vračilo že izplačanih sredstev</a:t>
            </a:r>
          </a:p>
          <a:p>
            <a:pPr>
              <a:buFont typeface="Wingdings" panose="05000000000000000000" pitchFamily="2" charset="2"/>
              <a:buChar char="ü"/>
            </a:pPr>
            <a:r>
              <a:rPr lang="sl-SI" dirty="0" smtClean="0"/>
              <a:t>Pri postavljanju ciljev bodite zato REALNI!</a:t>
            </a:r>
            <a:endParaRPr lang="sl-SI" dirty="0"/>
          </a:p>
        </p:txBody>
      </p:sp>
      <p:sp>
        <p:nvSpPr>
          <p:cNvPr id="4" name="Slide Number Placeholder 3"/>
          <p:cNvSpPr>
            <a:spLocks noGrp="1"/>
          </p:cNvSpPr>
          <p:nvPr>
            <p:ph type="sldNum" sz="quarter" idx="12"/>
          </p:nvPr>
        </p:nvSpPr>
        <p:spPr/>
        <p:txBody>
          <a:bodyPr/>
          <a:lstStyle/>
          <a:p>
            <a:fld id="{69660A5B-0582-41B6-BC23-C2A41C9ADA33}" type="slidenum">
              <a:rPr lang="sl-SI" smtClean="0"/>
              <a:t>31</a:t>
            </a:fld>
            <a:endParaRPr lang="sl-SI"/>
          </a:p>
        </p:txBody>
      </p:sp>
      <p:pic>
        <p:nvPicPr>
          <p:cNvPr id="5"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 y="0"/>
            <a:ext cx="9144000" cy="902991"/>
          </a:xfrm>
          <a:prstGeom prst="rect">
            <a:avLst/>
          </a:prstGeom>
        </p:spPr>
      </p:pic>
      <p:sp>
        <p:nvSpPr>
          <p:cNvPr id="6" name="Title 5"/>
          <p:cNvSpPr>
            <a:spLocks noGrp="1"/>
          </p:cNvSpPr>
          <p:nvPr>
            <p:ph type="title"/>
          </p:nvPr>
        </p:nvSpPr>
        <p:spPr/>
        <p:txBody>
          <a:bodyPr/>
          <a:lstStyle/>
          <a:p>
            <a:r>
              <a:rPr lang="sl-SI" dirty="0" smtClean="0"/>
              <a:t> </a:t>
            </a:r>
            <a:endParaRPr lang="sl-SI" dirty="0"/>
          </a:p>
        </p:txBody>
      </p:sp>
      <p:sp>
        <p:nvSpPr>
          <p:cNvPr id="7" name="Rectangle 6"/>
          <p:cNvSpPr/>
          <p:nvPr/>
        </p:nvSpPr>
        <p:spPr>
          <a:xfrm>
            <a:off x="2730781" y="764704"/>
            <a:ext cx="3684214" cy="769441"/>
          </a:xfrm>
          <a:prstGeom prst="rect">
            <a:avLst/>
          </a:prstGeom>
          <a:noFill/>
        </p:spPr>
        <p:txBody>
          <a:bodyPr wrap="none" lIns="91440" tIns="45720" rIns="91440" bIns="45720">
            <a:spAutoFit/>
          </a:bodyPr>
          <a:lstStyle/>
          <a:p>
            <a:pPr algn="ctr"/>
            <a:r>
              <a:rPr lang="sl-SI"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CILJI PROJEKTA</a:t>
            </a:r>
            <a:endParaRPr lang="en-US"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19570405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a:buFont typeface="Wingdings" panose="05000000000000000000" pitchFamily="2" charset="2"/>
              <a:buChar char="ü"/>
            </a:pPr>
            <a:r>
              <a:rPr lang="sl-SI" dirty="0" smtClean="0"/>
              <a:t>Cilj mora pokazati, kaj bo rezultat ob koncu izvajanja projekta</a:t>
            </a:r>
          </a:p>
          <a:p>
            <a:pPr algn="just">
              <a:buFont typeface="Wingdings" panose="05000000000000000000" pitchFamily="2" charset="2"/>
              <a:buChar char="ü"/>
            </a:pPr>
            <a:r>
              <a:rPr lang="sl-SI" dirty="0" smtClean="0"/>
              <a:t>Biti morajo merljivi (načrtovana vrednost ob koncu projekta); ne načrtujte doseganja cilja PO KONCU projekta</a:t>
            </a:r>
          </a:p>
          <a:p>
            <a:pPr algn="just">
              <a:buFont typeface="Wingdings" panose="05000000000000000000" pitchFamily="2" charset="2"/>
              <a:buChar char="ü"/>
            </a:pPr>
            <a:r>
              <a:rPr lang="sl-SI" dirty="0" smtClean="0"/>
              <a:t>Ne gre za dolgoročne cilje, ampak za cilje, ki se bodo dosegli v 18 mesecih</a:t>
            </a:r>
          </a:p>
          <a:p>
            <a:pPr algn="just">
              <a:buFont typeface="Wingdings" panose="05000000000000000000" pitchFamily="2" charset="2"/>
              <a:buChar char="ü"/>
            </a:pPr>
            <a:r>
              <a:rPr lang="sl-SI" dirty="0" smtClean="0"/>
              <a:t>Vezani naj bodo izključno na RR projekt</a:t>
            </a:r>
          </a:p>
          <a:p>
            <a:pPr algn="just">
              <a:buFont typeface="Wingdings" panose="05000000000000000000" pitchFamily="2" charset="2"/>
              <a:buChar char="ü"/>
            </a:pPr>
            <a:r>
              <a:rPr lang="sl-SI" dirty="0" smtClean="0"/>
              <a:t>Navezujejo naj se na izdelek/storitev/proces, ne na splošno</a:t>
            </a:r>
          </a:p>
          <a:p>
            <a:pPr algn="just">
              <a:buFont typeface="Wingdings" panose="05000000000000000000" pitchFamily="2" charset="2"/>
              <a:buChar char="ü"/>
            </a:pPr>
            <a:r>
              <a:rPr lang="sl-SI" dirty="0"/>
              <a:t>V povezavi s ciljem vpišite kazalnik, s katerim se bo cilj meril. Kolikor se vam zdi potrebno, lahko v opis cilja po potrebi navedete, kako boste dokazovali doseganje ciljev</a:t>
            </a:r>
          </a:p>
          <a:p>
            <a:pPr marL="0" indent="0">
              <a:buNone/>
            </a:pPr>
            <a:r>
              <a:rPr lang="sl-SI" i="1" dirty="0" smtClean="0">
                <a:solidFill>
                  <a:srgbClr val="00B0F0"/>
                </a:solidFill>
              </a:rPr>
              <a:t>Primer neprimernega cilja: Zmanjšanje smrtnih žrtev v letu 2020</a:t>
            </a:r>
          </a:p>
          <a:p>
            <a:endParaRPr lang="sl-SI" dirty="0" smtClean="0">
              <a:solidFill>
                <a:srgbClr val="FF0000"/>
              </a:solidFill>
            </a:endParaRPr>
          </a:p>
          <a:p>
            <a:endParaRPr lang="sl-SI" dirty="0"/>
          </a:p>
        </p:txBody>
      </p:sp>
      <p:sp>
        <p:nvSpPr>
          <p:cNvPr id="4" name="Slide Number Placeholder 3"/>
          <p:cNvSpPr>
            <a:spLocks noGrp="1"/>
          </p:cNvSpPr>
          <p:nvPr>
            <p:ph type="sldNum" sz="quarter" idx="12"/>
          </p:nvPr>
        </p:nvSpPr>
        <p:spPr/>
        <p:txBody>
          <a:bodyPr/>
          <a:lstStyle/>
          <a:p>
            <a:fld id="{69660A5B-0582-41B6-BC23-C2A41C9ADA33}" type="slidenum">
              <a:rPr lang="sl-SI" smtClean="0"/>
              <a:t>32</a:t>
            </a:fld>
            <a:endParaRPr lang="sl-SI"/>
          </a:p>
        </p:txBody>
      </p:sp>
      <p:pic>
        <p:nvPicPr>
          <p:cNvPr id="5"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 y="0"/>
            <a:ext cx="9144000" cy="902991"/>
          </a:xfrm>
          <a:prstGeom prst="rect">
            <a:avLst/>
          </a:prstGeom>
        </p:spPr>
      </p:pic>
      <p:sp>
        <p:nvSpPr>
          <p:cNvPr id="6" name="Title 5"/>
          <p:cNvSpPr>
            <a:spLocks noGrp="1"/>
          </p:cNvSpPr>
          <p:nvPr>
            <p:ph type="title"/>
          </p:nvPr>
        </p:nvSpPr>
        <p:spPr/>
        <p:txBody>
          <a:bodyPr/>
          <a:lstStyle/>
          <a:p>
            <a:r>
              <a:rPr lang="sl-SI" dirty="0" smtClean="0"/>
              <a:t> </a:t>
            </a:r>
            <a:endParaRPr lang="sl-SI" dirty="0"/>
          </a:p>
        </p:txBody>
      </p:sp>
      <p:sp>
        <p:nvSpPr>
          <p:cNvPr id="7" name="Rectangle 6"/>
          <p:cNvSpPr/>
          <p:nvPr/>
        </p:nvSpPr>
        <p:spPr>
          <a:xfrm>
            <a:off x="2729895" y="764704"/>
            <a:ext cx="3684214" cy="769441"/>
          </a:xfrm>
          <a:prstGeom prst="rect">
            <a:avLst/>
          </a:prstGeom>
          <a:noFill/>
        </p:spPr>
        <p:txBody>
          <a:bodyPr wrap="none" lIns="91440" tIns="45720" rIns="91440" bIns="45720">
            <a:spAutoFit/>
          </a:bodyPr>
          <a:lstStyle/>
          <a:p>
            <a:pPr algn="ctr"/>
            <a:r>
              <a:rPr lang="sl-SI"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CILJI PROJEKTA</a:t>
            </a:r>
            <a:endParaRPr lang="en-US"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19355802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sl-SI" dirty="0" smtClean="0"/>
              <a:t>Dovoljene so spremembe, ki nastanejo zaradi spremenjenih okoliščin, na katere upravičenec ni imel vpliva in jih ob skrbnem načrtovanju ni mogel vnaprej predvideti</a:t>
            </a:r>
          </a:p>
          <a:p>
            <a:r>
              <a:rPr lang="sl-SI" dirty="0" smtClean="0"/>
              <a:t>Dovoljenje manjše spremembe brez predhodne odobritve skrbnika (do 10% stroškov pri posamezni kategoriji)</a:t>
            </a:r>
          </a:p>
          <a:p>
            <a:r>
              <a:rPr lang="sl-SI" dirty="0" smtClean="0"/>
              <a:t>Nad 10% - potrebna predhodna odobritev skrbnika pogodbe</a:t>
            </a:r>
          </a:p>
          <a:p>
            <a:r>
              <a:rPr lang="sl-SI" dirty="0" smtClean="0"/>
              <a:t>če predhodna odobritev ni mogoča – obvestiti skrbnika o spremembi takoj, ko ta nastane, oz. najkasneje v 8. dneh po nastanku</a:t>
            </a:r>
          </a:p>
          <a:p>
            <a:r>
              <a:rPr lang="sl-SI" dirty="0" smtClean="0"/>
              <a:t>Upravičenec skrbi, da je sorazmerje stroškov po kategorijah enako napovedi v vlogi; dejanska realizacija se bo preverjala pri zadnjem zahtevku </a:t>
            </a:r>
            <a:endParaRPr lang="sl-SI" dirty="0"/>
          </a:p>
        </p:txBody>
      </p:sp>
      <p:sp>
        <p:nvSpPr>
          <p:cNvPr id="4" name="Slide Number Placeholder 3"/>
          <p:cNvSpPr>
            <a:spLocks noGrp="1"/>
          </p:cNvSpPr>
          <p:nvPr>
            <p:ph type="sldNum" sz="quarter" idx="12"/>
          </p:nvPr>
        </p:nvSpPr>
        <p:spPr/>
        <p:txBody>
          <a:bodyPr/>
          <a:lstStyle/>
          <a:p>
            <a:fld id="{69660A5B-0582-41B6-BC23-C2A41C9ADA33}" type="slidenum">
              <a:rPr lang="sl-SI" smtClean="0"/>
              <a:t>33</a:t>
            </a:fld>
            <a:endParaRPr lang="sl-SI"/>
          </a:p>
        </p:txBody>
      </p:sp>
      <p:pic>
        <p:nvPicPr>
          <p:cNvPr id="5"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 y="0"/>
            <a:ext cx="9144000" cy="902991"/>
          </a:xfrm>
          <a:prstGeom prst="rect">
            <a:avLst/>
          </a:prstGeom>
        </p:spPr>
      </p:pic>
      <p:sp>
        <p:nvSpPr>
          <p:cNvPr id="6" name="Rectangle 5"/>
          <p:cNvSpPr/>
          <p:nvPr/>
        </p:nvSpPr>
        <p:spPr>
          <a:xfrm>
            <a:off x="1732203" y="836712"/>
            <a:ext cx="5662832" cy="769441"/>
          </a:xfrm>
          <a:prstGeom prst="rect">
            <a:avLst/>
          </a:prstGeom>
          <a:noFill/>
        </p:spPr>
        <p:txBody>
          <a:bodyPr wrap="none" lIns="91440" tIns="45720" rIns="91440" bIns="45720">
            <a:spAutoFit/>
          </a:bodyPr>
          <a:lstStyle/>
          <a:p>
            <a:pPr algn="ctr"/>
            <a:r>
              <a:rPr lang="sl-SI"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SPREMEMBE PROJEKTA</a:t>
            </a:r>
            <a:endParaRPr lang="en-US"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5567602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anose="05000000000000000000" pitchFamily="2" charset="2"/>
              <a:buChar char="ü"/>
            </a:pPr>
            <a:r>
              <a:rPr lang="sl-SI" sz="2800" dirty="0" smtClean="0"/>
              <a:t>Pri izpolnjevanju izhajajte iz meril!</a:t>
            </a:r>
          </a:p>
          <a:p>
            <a:pPr>
              <a:buFont typeface="Wingdings" panose="05000000000000000000" pitchFamily="2" charset="2"/>
              <a:buChar char="ü"/>
            </a:pPr>
            <a:r>
              <a:rPr lang="sl-SI" sz="2800" dirty="0" smtClean="0">
                <a:solidFill>
                  <a:srgbClr val="FF0000"/>
                </a:solidFill>
              </a:rPr>
              <a:t>Popravek navodil za izpolnjevanje </a:t>
            </a:r>
            <a:r>
              <a:rPr lang="sl-SI" sz="2400" dirty="0" smtClean="0"/>
              <a:t>- Obrazec 1: točka 1.6: izkazovanje širšega družbenega vpliva – trajnostni </a:t>
            </a:r>
            <a:r>
              <a:rPr lang="sl-SI" sz="2400" dirty="0" err="1" smtClean="0"/>
              <a:t>posl.model</a:t>
            </a:r>
            <a:endParaRPr lang="sl-SI" sz="2800" dirty="0" smtClean="0"/>
          </a:p>
          <a:p>
            <a:pPr marL="0" indent="0">
              <a:buNone/>
            </a:pPr>
            <a:endParaRPr lang="sl-SI" dirty="0" smtClean="0"/>
          </a:p>
          <a:p>
            <a:endParaRPr lang="sl-SI" dirty="0"/>
          </a:p>
        </p:txBody>
      </p:sp>
      <p:sp>
        <p:nvSpPr>
          <p:cNvPr id="4" name="Slide Number Placeholder 3"/>
          <p:cNvSpPr>
            <a:spLocks noGrp="1"/>
          </p:cNvSpPr>
          <p:nvPr>
            <p:ph type="sldNum" sz="quarter" idx="12"/>
          </p:nvPr>
        </p:nvSpPr>
        <p:spPr/>
        <p:txBody>
          <a:bodyPr/>
          <a:lstStyle/>
          <a:p>
            <a:fld id="{69660A5B-0582-41B6-BC23-C2A41C9ADA33}" type="slidenum">
              <a:rPr lang="sl-SI" smtClean="0"/>
              <a:t>34</a:t>
            </a:fld>
            <a:endParaRPr lang="sl-SI"/>
          </a:p>
        </p:txBody>
      </p:sp>
      <p:pic>
        <p:nvPicPr>
          <p:cNvPr id="5"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 y="0"/>
            <a:ext cx="9144000" cy="902991"/>
          </a:xfrm>
          <a:prstGeom prst="rect">
            <a:avLst/>
          </a:prstGeom>
        </p:spPr>
      </p:pic>
      <p:sp>
        <p:nvSpPr>
          <p:cNvPr id="6" name="Title 5"/>
          <p:cNvSpPr>
            <a:spLocks noGrp="1"/>
          </p:cNvSpPr>
          <p:nvPr>
            <p:ph type="title"/>
          </p:nvPr>
        </p:nvSpPr>
        <p:spPr/>
        <p:txBody>
          <a:bodyPr/>
          <a:lstStyle/>
          <a:p>
            <a:r>
              <a:rPr lang="sl-SI" dirty="0" smtClean="0"/>
              <a:t> </a:t>
            </a:r>
            <a:endParaRPr lang="sl-SI" dirty="0"/>
          </a:p>
        </p:txBody>
      </p:sp>
      <p:sp>
        <p:nvSpPr>
          <p:cNvPr id="7" name="Rectangle 6"/>
          <p:cNvSpPr/>
          <p:nvPr/>
        </p:nvSpPr>
        <p:spPr>
          <a:xfrm>
            <a:off x="3448092" y="764704"/>
            <a:ext cx="2249591" cy="769441"/>
          </a:xfrm>
          <a:prstGeom prst="rect">
            <a:avLst/>
          </a:prstGeom>
          <a:noFill/>
        </p:spPr>
        <p:txBody>
          <a:bodyPr wrap="none" lIns="91440" tIns="45720" rIns="91440" bIns="45720">
            <a:spAutoFit/>
          </a:bodyPr>
          <a:lstStyle/>
          <a:p>
            <a:pPr algn="ctr"/>
            <a:r>
              <a:rPr lang="sl-SI"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OBRAZCI</a:t>
            </a:r>
            <a:endParaRPr lang="sl-SI"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576" y="3068960"/>
            <a:ext cx="7877274" cy="3449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40445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 </a:t>
            </a:r>
            <a:endParaRPr lang="sl-SI" dirty="0"/>
          </a:p>
        </p:txBody>
      </p:sp>
      <p:sp>
        <p:nvSpPr>
          <p:cNvPr id="3" name="Content Placeholder 2"/>
          <p:cNvSpPr>
            <a:spLocks noGrp="1"/>
          </p:cNvSpPr>
          <p:nvPr>
            <p:ph idx="1"/>
          </p:nvPr>
        </p:nvSpPr>
        <p:spPr/>
        <p:txBody>
          <a:bodyPr/>
          <a:lstStyle/>
          <a:p>
            <a:pPr marL="0" indent="0">
              <a:buNone/>
            </a:pPr>
            <a:r>
              <a:rPr lang="sl-SI" dirty="0" smtClean="0"/>
              <a:t>Obrazec 2 – izjava o strinjanju z vsebino javnega razpisa</a:t>
            </a:r>
          </a:p>
          <a:p>
            <a:pPr marL="0" indent="0">
              <a:buNone/>
            </a:pPr>
            <a:endParaRPr lang="sl-SI" dirty="0"/>
          </a:p>
          <a:p>
            <a:pPr marL="0" indent="0" algn="just">
              <a:buNone/>
            </a:pPr>
            <a:r>
              <a:rPr lang="sl-SI" dirty="0" smtClean="0"/>
              <a:t>V zadnji alineji ne pozabite vpisati naziv operacije</a:t>
            </a:r>
          </a:p>
          <a:p>
            <a:pPr marL="0" indent="0">
              <a:buNone/>
            </a:pPr>
            <a:endParaRPr lang="sl-SI" dirty="0"/>
          </a:p>
          <a:p>
            <a:pPr marL="0" indent="0">
              <a:buNone/>
            </a:pPr>
            <a:endParaRPr lang="sl-SI" dirty="0" smtClean="0"/>
          </a:p>
          <a:p>
            <a:pPr marL="0" indent="0">
              <a:buNone/>
            </a:pPr>
            <a:endParaRPr lang="sl-SI" dirty="0"/>
          </a:p>
        </p:txBody>
      </p:sp>
      <p:sp>
        <p:nvSpPr>
          <p:cNvPr id="4" name="Slide Number Placeholder 3"/>
          <p:cNvSpPr>
            <a:spLocks noGrp="1"/>
          </p:cNvSpPr>
          <p:nvPr>
            <p:ph type="sldNum" sz="quarter" idx="12"/>
          </p:nvPr>
        </p:nvSpPr>
        <p:spPr/>
        <p:txBody>
          <a:bodyPr/>
          <a:lstStyle/>
          <a:p>
            <a:fld id="{69660A5B-0582-41B6-BC23-C2A41C9ADA33}" type="slidenum">
              <a:rPr lang="sl-SI" smtClean="0"/>
              <a:t>35</a:t>
            </a:fld>
            <a:endParaRPr lang="sl-SI"/>
          </a:p>
        </p:txBody>
      </p:sp>
      <p:pic>
        <p:nvPicPr>
          <p:cNvPr id="5"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 y="0"/>
            <a:ext cx="9144000" cy="902991"/>
          </a:xfrm>
          <a:prstGeom prst="rect">
            <a:avLst/>
          </a:prstGeom>
        </p:spPr>
      </p:pic>
      <p:sp>
        <p:nvSpPr>
          <p:cNvPr id="6" name="Rectangle 5"/>
          <p:cNvSpPr/>
          <p:nvPr/>
        </p:nvSpPr>
        <p:spPr>
          <a:xfrm>
            <a:off x="3089739" y="836712"/>
            <a:ext cx="2964531" cy="769441"/>
          </a:xfrm>
          <a:prstGeom prst="rect">
            <a:avLst/>
          </a:prstGeom>
          <a:noFill/>
        </p:spPr>
        <p:txBody>
          <a:bodyPr wrap="none" lIns="91440" tIns="45720" rIns="91440" bIns="45720">
            <a:spAutoFit/>
          </a:bodyPr>
          <a:lstStyle/>
          <a:p>
            <a:pPr algn="ctr"/>
            <a:r>
              <a:rPr lang="sl-SI"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OBRAZCI - 2</a:t>
            </a:r>
            <a:endParaRPr lang="en-US"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4437112"/>
            <a:ext cx="7992888"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67425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 </a:t>
            </a:r>
            <a:endParaRPr lang="sl-SI" dirty="0"/>
          </a:p>
        </p:txBody>
      </p:sp>
      <p:sp>
        <p:nvSpPr>
          <p:cNvPr id="3" name="Content Placeholder 2"/>
          <p:cNvSpPr>
            <a:spLocks noGrp="1"/>
          </p:cNvSpPr>
          <p:nvPr>
            <p:ph idx="1"/>
          </p:nvPr>
        </p:nvSpPr>
        <p:spPr/>
        <p:txBody>
          <a:bodyPr/>
          <a:lstStyle/>
          <a:p>
            <a:pPr marL="0" indent="0">
              <a:buNone/>
            </a:pPr>
            <a:r>
              <a:rPr lang="sl-SI" dirty="0" smtClean="0"/>
              <a:t> </a:t>
            </a:r>
            <a:endParaRPr lang="sl-SI" dirty="0"/>
          </a:p>
        </p:txBody>
      </p:sp>
      <p:sp>
        <p:nvSpPr>
          <p:cNvPr id="4" name="Slide Number Placeholder 3"/>
          <p:cNvSpPr>
            <a:spLocks noGrp="1"/>
          </p:cNvSpPr>
          <p:nvPr>
            <p:ph type="sldNum" sz="quarter" idx="12"/>
          </p:nvPr>
        </p:nvSpPr>
        <p:spPr/>
        <p:txBody>
          <a:bodyPr/>
          <a:lstStyle/>
          <a:p>
            <a:fld id="{69660A5B-0582-41B6-BC23-C2A41C9ADA33}" type="slidenum">
              <a:rPr lang="sl-SI" smtClean="0"/>
              <a:t>36</a:t>
            </a:fld>
            <a:endParaRPr lang="sl-SI"/>
          </a:p>
        </p:txBody>
      </p:sp>
      <p:sp>
        <p:nvSpPr>
          <p:cNvPr id="5" name="Rectangle 4"/>
          <p:cNvSpPr/>
          <p:nvPr/>
        </p:nvSpPr>
        <p:spPr>
          <a:xfrm>
            <a:off x="971600" y="1683207"/>
            <a:ext cx="6768752" cy="5262979"/>
          </a:xfrm>
          <a:prstGeom prst="rect">
            <a:avLst/>
          </a:prstGeom>
        </p:spPr>
        <p:txBody>
          <a:bodyPr wrap="square">
            <a:spAutoFit/>
          </a:bodyPr>
          <a:lstStyle/>
          <a:p>
            <a:pPr marL="342900" indent="-342900" algn="just">
              <a:buFont typeface="Wingdings" panose="05000000000000000000" pitchFamily="2" charset="2"/>
              <a:buChar char="ü"/>
            </a:pPr>
            <a:r>
              <a:rPr lang="sl-SI" sz="2400" dirty="0" smtClean="0"/>
              <a:t>Obrazec </a:t>
            </a:r>
            <a:r>
              <a:rPr lang="sl-SI" sz="2400" dirty="0"/>
              <a:t>2 A: Pooblastilo – pridobitev podatkov iz uradnih evidenc RS za </a:t>
            </a:r>
            <a:r>
              <a:rPr lang="sl-SI" sz="2400" u="sng" dirty="0"/>
              <a:t>podjetja</a:t>
            </a:r>
          </a:p>
          <a:p>
            <a:pPr marL="342900" indent="-342900" algn="just">
              <a:buFont typeface="Wingdings" panose="05000000000000000000" pitchFamily="2" charset="2"/>
              <a:buChar char="ü"/>
            </a:pPr>
            <a:r>
              <a:rPr lang="sl-SI" sz="2400" dirty="0"/>
              <a:t>Obrazec 2B: Pooblastilo – pridobitev podatkov iz uradnih evidenc RS za </a:t>
            </a:r>
            <a:r>
              <a:rPr lang="sl-SI" sz="2400" u="sng" dirty="0"/>
              <a:t>fizične osebe</a:t>
            </a:r>
          </a:p>
          <a:p>
            <a:pPr marL="342900" indent="-342900" algn="just">
              <a:buFont typeface="Wingdings" panose="05000000000000000000" pitchFamily="2" charset="2"/>
              <a:buChar char="Ø"/>
            </a:pPr>
            <a:r>
              <a:rPr lang="sl-SI" sz="2400" dirty="0"/>
              <a:t>Potrebno je </a:t>
            </a:r>
            <a:r>
              <a:rPr lang="sl-SI" sz="2400" b="1" dirty="0"/>
              <a:t>predložiti obe pooblastili</a:t>
            </a:r>
            <a:r>
              <a:rPr lang="sl-SI" sz="2400" dirty="0"/>
              <a:t>, za podjetje </a:t>
            </a:r>
            <a:r>
              <a:rPr lang="sl-SI" sz="2400" dirty="0" smtClean="0"/>
              <a:t>in za  </a:t>
            </a:r>
            <a:r>
              <a:rPr lang="sl-SI" sz="2400" dirty="0"/>
              <a:t>odgovorne osebe </a:t>
            </a:r>
            <a:r>
              <a:rPr lang="sl-SI" sz="2400" dirty="0" smtClean="0"/>
              <a:t>podjetja</a:t>
            </a:r>
          </a:p>
          <a:p>
            <a:pPr marL="342900" indent="-342900" algn="just">
              <a:buFont typeface="Wingdings" panose="05000000000000000000" pitchFamily="2" charset="2"/>
              <a:buChar char="Ø"/>
            </a:pPr>
            <a:r>
              <a:rPr lang="sl-SI" sz="2400" dirty="0"/>
              <a:t>Pooblastilo </a:t>
            </a:r>
            <a:r>
              <a:rPr lang="sl-SI" sz="2400" dirty="0" smtClean="0"/>
              <a:t>2 B je </a:t>
            </a:r>
            <a:r>
              <a:rPr lang="sl-SI" sz="2400" dirty="0"/>
              <a:t>potrebno priložiti </a:t>
            </a:r>
            <a:r>
              <a:rPr lang="sl-SI" sz="2400" u="sng" dirty="0"/>
              <a:t>za vse odgovorne osebe / zakonite zastopnike</a:t>
            </a:r>
            <a:r>
              <a:rPr lang="sl-SI" sz="2400" dirty="0"/>
              <a:t>, navedene v AJPES-u.</a:t>
            </a:r>
          </a:p>
          <a:p>
            <a:pPr marL="342900" indent="-342900" algn="just">
              <a:buFont typeface="Wingdings" panose="05000000000000000000" pitchFamily="2" charset="2"/>
              <a:buChar char="Ø"/>
            </a:pPr>
            <a:r>
              <a:rPr lang="sl-SI" sz="2400" dirty="0" smtClean="0"/>
              <a:t>Potrdila lahko (namesto predložitve podpisanih pooblastil) predložite </a:t>
            </a:r>
            <a:r>
              <a:rPr lang="sl-SI" sz="2400" dirty="0"/>
              <a:t>sami, vendar potrdila ne smejo biti starejša od datuma objave razpisa (30.12.2016); v tem primeru ni potrebno predložiti obrazcev</a:t>
            </a:r>
          </a:p>
        </p:txBody>
      </p:sp>
      <p:pic>
        <p:nvPicPr>
          <p:cNvPr id="7"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 y="0"/>
            <a:ext cx="9144000" cy="902991"/>
          </a:xfrm>
          <a:prstGeom prst="rect">
            <a:avLst/>
          </a:prstGeom>
        </p:spPr>
      </p:pic>
      <p:sp>
        <p:nvSpPr>
          <p:cNvPr id="8" name="Rectangle 7"/>
          <p:cNvSpPr/>
          <p:nvPr/>
        </p:nvSpPr>
        <p:spPr>
          <a:xfrm>
            <a:off x="2120226" y="913766"/>
            <a:ext cx="4968284" cy="769441"/>
          </a:xfrm>
          <a:prstGeom prst="rect">
            <a:avLst/>
          </a:prstGeom>
          <a:noFill/>
        </p:spPr>
        <p:txBody>
          <a:bodyPr wrap="none" lIns="91440" tIns="45720" rIns="91440" bIns="45720">
            <a:spAutoFit/>
          </a:bodyPr>
          <a:lstStyle/>
          <a:p>
            <a:pPr algn="ctr"/>
            <a:r>
              <a:rPr lang="sl-SI"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OBRAZCI – 2 A in 2 B</a:t>
            </a:r>
            <a:endParaRPr lang="en-US"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17985003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ü"/>
            </a:pPr>
            <a:endParaRPr lang="sl-SI" dirty="0" smtClean="0"/>
          </a:p>
          <a:p>
            <a:pPr>
              <a:buFont typeface="Wingdings" panose="05000000000000000000" pitchFamily="2" charset="2"/>
              <a:buChar char="ü"/>
            </a:pPr>
            <a:endParaRPr lang="sl-SI" dirty="0"/>
          </a:p>
          <a:p>
            <a:pPr>
              <a:buFont typeface="Wingdings" panose="05000000000000000000" pitchFamily="2" charset="2"/>
              <a:buChar char="ü"/>
            </a:pPr>
            <a:r>
              <a:rPr lang="sl-SI" dirty="0" smtClean="0"/>
              <a:t>Obrazec 3 – </a:t>
            </a:r>
            <a:r>
              <a:rPr lang="sl-SI" b="1" dirty="0" smtClean="0">
                <a:solidFill>
                  <a:srgbClr val="FF0000"/>
                </a:solidFill>
              </a:rPr>
              <a:t>točkovanje vloge</a:t>
            </a:r>
          </a:p>
          <a:p>
            <a:pPr>
              <a:buFont typeface="Wingdings" panose="05000000000000000000" pitchFamily="2" charset="2"/>
              <a:buChar char="ü"/>
            </a:pPr>
            <a:r>
              <a:rPr lang="sl-SI" dirty="0" smtClean="0"/>
              <a:t>Točka 3.1. – Pričakovana višina subvencija (omejitev:  50.000 – 200.000 €)</a:t>
            </a:r>
          </a:p>
          <a:p>
            <a:pPr>
              <a:buFont typeface="Wingdings" panose="05000000000000000000" pitchFamily="2" charset="2"/>
              <a:buChar char="ü"/>
            </a:pPr>
            <a:r>
              <a:rPr lang="sl-SI" dirty="0" smtClean="0"/>
              <a:t>Točka 3.3. – Kazalniki za spremljanje uspešnosti projekta (statistično poročanje)</a:t>
            </a:r>
          </a:p>
          <a:p>
            <a:pPr>
              <a:buFont typeface="Wingdings" panose="05000000000000000000" pitchFamily="2" charset="2"/>
              <a:buChar char="ü"/>
            </a:pPr>
            <a:r>
              <a:rPr lang="sl-SI" dirty="0" smtClean="0"/>
              <a:t>Točka 3.4. Predstavitev vsebine RR projekta (pomembno za oceno projekta!)</a:t>
            </a:r>
          </a:p>
          <a:p>
            <a:pPr marL="0" indent="0">
              <a:buNone/>
            </a:pPr>
            <a:endParaRPr lang="sl-SI" dirty="0"/>
          </a:p>
        </p:txBody>
      </p:sp>
      <p:sp>
        <p:nvSpPr>
          <p:cNvPr id="4" name="Slide Number Placeholder 3"/>
          <p:cNvSpPr>
            <a:spLocks noGrp="1"/>
          </p:cNvSpPr>
          <p:nvPr>
            <p:ph type="sldNum" sz="quarter" idx="12"/>
          </p:nvPr>
        </p:nvSpPr>
        <p:spPr/>
        <p:txBody>
          <a:bodyPr/>
          <a:lstStyle/>
          <a:p>
            <a:fld id="{69660A5B-0582-41B6-BC23-C2A41C9ADA33}" type="slidenum">
              <a:rPr lang="sl-SI" smtClean="0"/>
              <a:t>37</a:t>
            </a:fld>
            <a:endParaRPr lang="sl-SI"/>
          </a:p>
        </p:txBody>
      </p:sp>
      <p:pic>
        <p:nvPicPr>
          <p:cNvPr id="5"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 y="0"/>
            <a:ext cx="9144000" cy="902991"/>
          </a:xfrm>
          <a:prstGeom prst="rect">
            <a:avLst/>
          </a:prstGeom>
        </p:spPr>
      </p:pic>
      <p:sp>
        <p:nvSpPr>
          <p:cNvPr id="6" name="Title 5"/>
          <p:cNvSpPr>
            <a:spLocks noGrp="1"/>
          </p:cNvSpPr>
          <p:nvPr>
            <p:ph type="title"/>
          </p:nvPr>
        </p:nvSpPr>
        <p:spPr/>
        <p:txBody>
          <a:bodyPr/>
          <a:lstStyle/>
          <a:p>
            <a:r>
              <a:rPr lang="sl-SI" dirty="0" smtClean="0"/>
              <a:t> </a:t>
            </a:r>
            <a:endParaRPr lang="sl-SI" dirty="0"/>
          </a:p>
        </p:txBody>
      </p:sp>
      <p:sp>
        <p:nvSpPr>
          <p:cNvPr id="7" name="Rectangle 6"/>
          <p:cNvSpPr/>
          <p:nvPr/>
        </p:nvSpPr>
        <p:spPr>
          <a:xfrm>
            <a:off x="3089739" y="692696"/>
            <a:ext cx="2964531" cy="769441"/>
          </a:xfrm>
          <a:prstGeom prst="rect">
            <a:avLst/>
          </a:prstGeom>
          <a:noFill/>
        </p:spPr>
        <p:txBody>
          <a:bodyPr wrap="none" lIns="91440" tIns="45720" rIns="91440" bIns="45720">
            <a:spAutoFit/>
          </a:bodyPr>
          <a:lstStyle/>
          <a:p>
            <a:pPr algn="ctr"/>
            <a:r>
              <a:rPr lang="sl-SI"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OBRAZCI - 3</a:t>
            </a:r>
            <a:endParaRPr lang="sl-SI"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3243" y="1556792"/>
            <a:ext cx="7344816"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923814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buFont typeface="Wingdings" panose="05000000000000000000" pitchFamily="2" charset="2"/>
              <a:buChar char="ü"/>
            </a:pPr>
            <a:r>
              <a:rPr lang="sl-SI" dirty="0"/>
              <a:t>Točka 3.5. Cilji RR projekta (največ 3 ključni cilji, </a:t>
            </a:r>
            <a:r>
              <a:rPr lang="sl-SI" dirty="0">
                <a:solidFill>
                  <a:srgbClr val="FF0000"/>
                </a:solidFill>
              </a:rPr>
              <a:t>cilje določate sami</a:t>
            </a:r>
            <a:r>
              <a:rPr lang="sl-SI" dirty="0"/>
              <a:t>, ne vplivajo na točkovanje vloge, realno načrtovanje, merljivi,  ker se bodo cilji preverjali, od njihovega doseganja bo odvisno končno izplačilo)</a:t>
            </a:r>
          </a:p>
          <a:p>
            <a:pPr>
              <a:buFont typeface="Wingdings" panose="05000000000000000000" pitchFamily="2" charset="2"/>
              <a:buChar char="ü"/>
            </a:pPr>
            <a:r>
              <a:rPr lang="sl-SI" dirty="0" smtClean="0"/>
              <a:t>3.6</a:t>
            </a:r>
            <a:r>
              <a:rPr lang="sl-SI" dirty="0"/>
              <a:t>. Aktivnosti RRI projekta (logično sosledje)</a:t>
            </a:r>
          </a:p>
          <a:p>
            <a:pPr>
              <a:buFont typeface="Wingdings" panose="05000000000000000000" pitchFamily="2" charset="2"/>
              <a:buChar char="ü"/>
            </a:pPr>
            <a:r>
              <a:rPr lang="sl-SI" dirty="0" smtClean="0"/>
              <a:t>3.9</a:t>
            </a:r>
            <a:r>
              <a:rPr lang="sl-SI" dirty="0"/>
              <a:t>. Tveganja izvajanja RRI projekta (predvideti tveganja in načine obvladovanja)</a:t>
            </a:r>
          </a:p>
          <a:p>
            <a:pPr>
              <a:buFont typeface="Wingdings" panose="05000000000000000000" pitchFamily="2" charset="2"/>
              <a:buChar char="ü"/>
            </a:pPr>
            <a:r>
              <a:rPr lang="sl-SI" dirty="0"/>
              <a:t>3.10. Umeščenost RRI projekta v S 4 (pomembno</a:t>
            </a:r>
            <a:r>
              <a:rPr lang="sl-SI" dirty="0" smtClean="0"/>
              <a:t>!)</a:t>
            </a:r>
          </a:p>
          <a:p>
            <a:pPr>
              <a:buFont typeface="Wingdings" panose="05000000000000000000" pitchFamily="2" charset="2"/>
              <a:buChar char="ü"/>
            </a:pPr>
            <a:r>
              <a:rPr lang="sl-SI" dirty="0" smtClean="0"/>
              <a:t>3.11. Inovativnost RRI projekta (točkovanje!)</a:t>
            </a:r>
          </a:p>
          <a:p>
            <a:pPr>
              <a:buFont typeface="Wingdings" panose="05000000000000000000" pitchFamily="2" charset="2"/>
              <a:buChar char="ü"/>
            </a:pPr>
            <a:r>
              <a:rPr lang="sl-SI" dirty="0" smtClean="0"/>
              <a:t>3.12. Tehnološka odličnost RRI projekta (točkovanje!)</a:t>
            </a:r>
          </a:p>
          <a:p>
            <a:pPr>
              <a:buFont typeface="Wingdings" panose="05000000000000000000" pitchFamily="2" charset="2"/>
              <a:buChar char="ü"/>
            </a:pPr>
            <a:r>
              <a:rPr lang="sl-SI" dirty="0" smtClean="0"/>
              <a:t>3.13. Tržna naravnanost in potencialni trgi RRI projekta (točkovanje!)</a:t>
            </a:r>
            <a:endParaRPr lang="sl-SI" dirty="0"/>
          </a:p>
        </p:txBody>
      </p:sp>
      <p:sp>
        <p:nvSpPr>
          <p:cNvPr id="4" name="Slide Number Placeholder 3"/>
          <p:cNvSpPr>
            <a:spLocks noGrp="1"/>
          </p:cNvSpPr>
          <p:nvPr>
            <p:ph type="sldNum" sz="quarter" idx="12"/>
          </p:nvPr>
        </p:nvSpPr>
        <p:spPr/>
        <p:txBody>
          <a:bodyPr/>
          <a:lstStyle/>
          <a:p>
            <a:fld id="{69660A5B-0582-41B6-BC23-C2A41C9ADA33}" type="slidenum">
              <a:rPr lang="sl-SI" smtClean="0"/>
              <a:t>38</a:t>
            </a:fld>
            <a:endParaRPr lang="sl-SI"/>
          </a:p>
        </p:txBody>
      </p:sp>
      <p:pic>
        <p:nvPicPr>
          <p:cNvPr id="5"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 y="0"/>
            <a:ext cx="9144000" cy="902991"/>
          </a:xfrm>
          <a:prstGeom prst="rect">
            <a:avLst/>
          </a:prstGeom>
        </p:spPr>
      </p:pic>
      <p:sp>
        <p:nvSpPr>
          <p:cNvPr id="6" name="Rectangle 5"/>
          <p:cNvSpPr/>
          <p:nvPr/>
        </p:nvSpPr>
        <p:spPr>
          <a:xfrm>
            <a:off x="3100893" y="980728"/>
            <a:ext cx="2964531" cy="769441"/>
          </a:xfrm>
          <a:prstGeom prst="rect">
            <a:avLst/>
          </a:prstGeom>
          <a:noFill/>
        </p:spPr>
        <p:txBody>
          <a:bodyPr wrap="none" lIns="91440" tIns="45720" rIns="91440" bIns="45720">
            <a:spAutoFit/>
          </a:bodyPr>
          <a:lstStyle/>
          <a:p>
            <a:pPr algn="ctr"/>
            <a:r>
              <a:rPr lang="sl-SI"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OBRAZCI - 3</a:t>
            </a:r>
            <a:endParaRPr lang="en-US"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364047652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sl-SI" dirty="0"/>
          </a:p>
          <a:p>
            <a:endParaRPr lang="sl-SI" dirty="0" smtClean="0"/>
          </a:p>
          <a:p>
            <a:endParaRPr lang="sl-SI" dirty="0"/>
          </a:p>
          <a:p>
            <a:endParaRPr lang="sl-SI" dirty="0" smtClean="0"/>
          </a:p>
          <a:p>
            <a:endParaRPr lang="sl-SI" dirty="0"/>
          </a:p>
          <a:p>
            <a:endParaRPr lang="sl-SI" dirty="0" smtClean="0"/>
          </a:p>
          <a:p>
            <a:endParaRPr lang="sl-SI" dirty="0"/>
          </a:p>
          <a:p>
            <a:endParaRPr lang="sl-SI" dirty="0" smtClean="0"/>
          </a:p>
          <a:p>
            <a:endParaRPr lang="sl-SI" dirty="0"/>
          </a:p>
        </p:txBody>
      </p:sp>
      <p:sp>
        <p:nvSpPr>
          <p:cNvPr id="4" name="Slide Number Placeholder 3"/>
          <p:cNvSpPr>
            <a:spLocks noGrp="1"/>
          </p:cNvSpPr>
          <p:nvPr>
            <p:ph type="sldNum" sz="quarter" idx="12"/>
          </p:nvPr>
        </p:nvSpPr>
        <p:spPr/>
        <p:txBody>
          <a:bodyPr/>
          <a:lstStyle/>
          <a:p>
            <a:fld id="{69660A5B-0582-41B6-BC23-C2A41C9ADA33}" type="slidenum">
              <a:rPr lang="sl-SI" smtClean="0"/>
              <a:t>39</a:t>
            </a:fld>
            <a:endParaRPr lang="sl-SI"/>
          </a:p>
        </p:txBody>
      </p:sp>
      <p:pic>
        <p:nvPicPr>
          <p:cNvPr id="5"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 y="0"/>
            <a:ext cx="9144000" cy="902991"/>
          </a:xfrm>
          <a:prstGeom prst="rect">
            <a:avLst/>
          </a:prstGeom>
        </p:spPr>
      </p:pic>
      <p:sp>
        <p:nvSpPr>
          <p:cNvPr id="6" name="Title 5"/>
          <p:cNvSpPr>
            <a:spLocks noGrp="1"/>
          </p:cNvSpPr>
          <p:nvPr>
            <p:ph type="title"/>
          </p:nvPr>
        </p:nvSpPr>
        <p:spPr/>
        <p:txBody>
          <a:bodyPr/>
          <a:lstStyle/>
          <a:p>
            <a:r>
              <a:rPr lang="sl-SI" dirty="0" smtClean="0"/>
              <a:t> </a:t>
            </a:r>
            <a:endParaRPr lang="sl-SI" dirty="0"/>
          </a:p>
        </p:txBody>
      </p:sp>
      <p:sp>
        <p:nvSpPr>
          <p:cNvPr id="7" name="Rectangle 6"/>
          <p:cNvSpPr/>
          <p:nvPr/>
        </p:nvSpPr>
        <p:spPr>
          <a:xfrm>
            <a:off x="3252551" y="902991"/>
            <a:ext cx="2964531" cy="769441"/>
          </a:xfrm>
          <a:prstGeom prst="rect">
            <a:avLst/>
          </a:prstGeom>
          <a:noFill/>
        </p:spPr>
        <p:txBody>
          <a:bodyPr wrap="none" lIns="91440" tIns="45720" rIns="91440" bIns="45720">
            <a:spAutoFit/>
          </a:bodyPr>
          <a:lstStyle/>
          <a:p>
            <a:pPr algn="ctr"/>
            <a:r>
              <a:rPr lang="sl-SI"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OBRAZCI - 4</a:t>
            </a:r>
            <a:endParaRPr lang="sl-SI"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0" name="Oval Callout 9"/>
          <p:cNvSpPr/>
          <p:nvPr/>
        </p:nvSpPr>
        <p:spPr>
          <a:xfrm rot="21204014">
            <a:off x="5773597" y="3029992"/>
            <a:ext cx="1196170" cy="929799"/>
          </a:xfrm>
          <a:prstGeom prst="wedgeEllipseCallou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sl-SI" dirty="0" smtClean="0"/>
              <a:t>Točke!</a:t>
            </a:r>
            <a:endParaRPr lang="sl-SI" dirty="0"/>
          </a:p>
        </p:txBody>
      </p:sp>
      <p:pic>
        <p:nvPicPr>
          <p:cNvPr id="61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3605" y="1484784"/>
            <a:ext cx="8158566" cy="147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0"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3605" y="2780928"/>
            <a:ext cx="8158566" cy="383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Line Callout 1 13"/>
          <p:cNvSpPr/>
          <p:nvPr/>
        </p:nvSpPr>
        <p:spPr>
          <a:xfrm>
            <a:off x="3421152" y="4365103"/>
            <a:ext cx="936104" cy="1116049"/>
          </a:xfrm>
          <a:prstGeom prst="borderCallout1">
            <a:avLst>
              <a:gd name="adj1" fmla="val 18750"/>
              <a:gd name="adj2" fmla="val -8333"/>
              <a:gd name="adj3" fmla="val -34977"/>
              <a:gd name="adj4" fmla="val -61849"/>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sl-SI" sz="1200" dirty="0" smtClean="0"/>
              <a:t>Eno, ključno področje!</a:t>
            </a:r>
          </a:p>
          <a:p>
            <a:pPr algn="ctr"/>
            <a:endParaRPr lang="sl-SI" dirty="0"/>
          </a:p>
        </p:txBody>
      </p:sp>
    </p:spTree>
    <p:extLst>
      <p:ext uri="{BB962C8B-B14F-4D97-AF65-F5344CB8AC3E}">
        <p14:creationId xmlns:p14="http://schemas.microsoft.com/office/powerpoint/2010/main" val="29107218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4525963"/>
          </a:xfrm>
        </p:spPr>
        <p:txBody>
          <a:bodyPr/>
          <a:lstStyle/>
          <a:p>
            <a:pPr marL="0" indent="0">
              <a:buNone/>
            </a:pPr>
            <a:r>
              <a:rPr lang="sl-SI" dirty="0" smtClean="0"/>
              <a:t> </a:t>
            </a:r>
            <a:endParaRPr lang="sl-SI" dirty="0"/>
          </a:p>
        </p:txBody>
      </p:sp>
      <p:sp>
        <p:nvSpPr>
          <p:cNvPr id="4" name="Slide Number Placeholder 3"/>
          <p:cNvSpPr>
            <a:spLocks noGrp="1"/>
          </p:cNvSpPr>
          <p:nvPr>
            <p:ph type="sldNum" sz="quarter" idx="12"/>
          </p:nvPr>
        </p:nvSpPr>
        <p:spPr/>
        <p:txBody>
          <a:bodyPr/>
          <a:lstStyle/>
          <a:p>
            <a:fld id="{69660A5B-0582-41B6-BC23-C2A41C9ADA33}" type="slidenum">
              <a:rPr lang="sl-SI" smtClean="0"/>
              <a:t>4</a:t>
            </a:fld>
            <a:endParaRPr lang="sl-SI"/>
          </a:p>
        </p:txBody>
      </p:sp>
      <p:sp>
        <p:nvSpPr>
          <p:cNvPr id="5" name="Rectangle 4"/>
          <p:cNvSpPr/>
          <p:nvPr/>
        </p:nvSpPr>
        <p:spPr>
          <a:xfrm>
            <a:off x="2736622" y="1124744"/>
            <a:ext cx="3004349"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sl-SI"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PREDMET</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6"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9144000" cy="902991"/>
          </a:xfrm>
          <a:prstGeom prst="rect">
            <a:avLst/>
          </a:prstGeom>
        </p:spPr>
      </p:pic>
      <p:sp>
        <p:nvSpPr>
          <p:cNvPr id="7" name="TextBox 6"/>
          <p:cNvSpPr txBox="1"/>
          <p:nvPr/>
        </p:nvSpPr>
        <p:spPr>
          <a:xfrm>
            <a:off x="1055936" y="2276872"/>
            <a:ext cx="6840760" cy="4031873"/>
          </a:xfrm>
          <a:prstGeom prst="rect">
            <a:avLst/>
          </a:prstGeom>
          <a:noFill/>
        </p:spPr>
        <p:txBody>
          <a:bodyPr wrap="square" rtlCol="0">
            <a:spAutoFit/>
          </a:bodyPr>
          <a:lstStyle/>
          <a:p>
            <a:pPr algn="ctr"/>
            <a:r>
              <a:rPr lang="sl-SI" sz="3200" dirty="0" smtClean="0"/>
              <a:t>Spodbuditev podjetij k </a:t>
            </a:r>
            <a:r>
              <a:rPr lang="sl-SI" sz="3200" b="1" dirty="0" smtClean="0"/>
              <a:t>izvajanju RR dejavnostih znotraj podjetij </a:t>
            </a:r>
            <a:r>
              <a:rPr lang="sl-SI" sz="3200" dirty="0" smtClean="0"/>
              <a:t>ter s pomočjo krepitve kompetenc  in obstoječih inovacijskih potencialov </a:t>
            </a:r>
            <a:r>
              <a:rPr lang="sl-SI" sz="3200" b="1" dirty="0" smtClean="0"/>
              <a:t>prispevati k razvoju novih ali izboljšanih proizvodov, procesov ali storitev z izkazanim tržnim potencialom</a:t>
            </a:r>
            <a:r>
              <a:rPr lang="sl-SI" sz="3200" dirty="0" smtClean="0"/>
              <a:t>.</a:t>
            </a:r>
            <a:endParaRPr lang="sl-SI" sz="3200" dirty="0"/>
          </a:p>
        </p:txBody>
      </p:sp>
    </p:spTree>
    <p:extLst>
      <p:ext uri="{BB962C8B-B14F-4D97-AF65-F5344CB8AC3E}">
        <p14:creationId xmlns:p14="http://schemas.microsoft.com/office/powerpoint/2010/main" val="381851336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 </a:t>
            </a:r>
            <a:endParaRPr lang="sl-SI" dirty="0"/>
          </a:p>
        </p:txBody>
      </p:sp>
      <p:sp>
        <p:nvSpPr>
          <p:cNvPr id="3" name="Content Placeholder 2"/>
          <p:cNvSpPr>
            <a:spLocks noGrp="1"/>
          </p:cNvSpPr>
          <p:nvPr>
            <p:ph idx="1"/>
          </p:nvPr>
        </p:nvSpPr>
        <p:spPr/>
        <p:txBody>
          <a:bodyPr/>
          <a:lstStyle/>
          <a:p>
            <a:pPr>
              <a:buFont typeface="Wingdings" panose="05000000000000000000" pitchFamily="2" charset="2"/>
              <a:buChar char="ü"/>
            </a:pPr>
            <a:r>
              <a:rPr lang="sl-SI" dirty="0"/>
              <a:t>Za člane, ki še niso znani, pod „član“ vpišite „še ni znan“</a:t>
            </a:r>
          </a:p>
          <a:p>
            <a:pPr>
              <a:buFont typeface="Wingdings" panose="05000000000000000000" pitchFamily="2" charset="2"/>
              <a:buChar char="ü"/>
            </a:pPr>
            <a:r>
              <a:rPr lang="sl-SI" dirty="0"/>
              <a:t>Za že zaposlene člane razvojne skupine predložite potrdila</a:t>
            </a:r>
          </a:p>
          <a:p>
            <a:pPr>
              <a:buFont typeface="Wingdings" panose="05000000000000000000" pitchFamily="2" charset="2"/>
              <a:buChar char="ü"/>
            </a:pPr>
            <a:r>
              <a:rPr lang="sl-SI" dirty="0"/>
              <a:t>Raziskovalno področje: npr. </a:t>
            </a:r>
            <a:r>
              <a:rPr lang="sl-SI" b="1" dirty="0"/>
              <a:t>1.01 Matematika</a:t>
            </a:r>
          </a:p>
          <a:p>
            <a:pPr>
              <a:buFont typeface="Wingdings" panose="05000000000000000000" pitchFamily="2" charset="2"/>
              <a:buChar char="ü"/>
            </a:pPr>
            <a:r>
              <a:rPr lang="sl-SI" dirty="0"/>
              <a:t>Starost članov: upošteva se letnica rojstva</a:t>
            </a:r>
          </a:p>
          <a:p>
            <a:pPr>
              <a:buFont typeface="Wingdings" panose="05000000000000000000" pitchFamily="2" charset="2"/>
              <a:buChar char="ü"/>
            </a:pPr>
            <a:r>
              <a:rPr lang="sl-SI" dirty="0"/>
              <a:t>Sestava raziskovalne skupine – pozor na navedbe na obrazcu </a:t>
            </a:r>
          </a:p>
          <a:p>
            <a:pPr marL="0" indent="0">
              <a:buNone/>
            </a:pPr>
            <a:endParaRPr lang="sl-SI" dirty="0"/>
          </a:p>
        </p:txBody>
      </p:sp>
      <p:sp>
        <p:nvSpPr>
          <p:cNvPr id="4" name="Slide Number Placeholder 3"/>
          <p:cNvSpPr>
            <a:spLocks noGrp="1"/>
          </p:cNvSpPr>
          <p:nvPr>
            <p:ph type="sldNum" sz="quarter" idx="12"/>
          </p:nvPr>
        </p:nvSpPr>
        <p:spPr/>
        <p:txBody>
          <a:bodyPr/>
          <a:lstStyle/>
          <a:p>
            <a:fld id="{69660A5B-0582-41B6-BC23-C2A41C9ADA33}" type="slidenum">
              <a:rPr lang="sl-SI" smtClean="0"/>
              <a:t>40</a:t>
            </a:fld>
            <a:endParaRPr lang="sl-SI"/>
          </a:p>
        </p:txBody>
      </p:sp>
      <p:pic>
        <p:nvPicPr>
          <p:cNvPr id="5"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 y="0"/>
            <a:ext cx="9144000" cy="902991"/>
          </a:xfrm>
          <a:prstGeom prst="rect">
            <a:avLst/>
          </a:prstGeom>
        </p:spPr>
      </p:pic>
      <p:sp>
        <p:nvSpPr>
          <p:cNvPr id="6" name="Rectangle 5"/>
          <p:cNvSpPr/>
          <p:nvPr/>
        </p:nvSpPr>
        <p:spPr>
          <a:xfrm>
            <a:off x="3125055" y="903606"/>
            <a:ext cx="2964529" cy="769441"/>
          </a:xfrm>
          <a:prstGeom prst="rect">
            <a:avLst/>
          </a:prstGeom>
          <a:noFill/>
        </p:spPr>
        <p:txBody>
          <a:bodyPr wrap="none" lIns="91440" tIns="45720" rIns="91440" bIns="45720">
            <a:spAutoFit/>
          </a:bodyPr>
          <a:lstStyle/>
          <a:p>
            <a:pPr algn="ctr"/>
            <a:r>
              <a:rPr lang="sl-SI"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OBRAZCI - 4</a:t>
            </a:r>
            <a:endParaRPr lang="en-US"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270046646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endParaRPr lang="sl-SI" dirty="0" smtClean="0"/>
          </a:p>
          <a:p>
            <a:pPr marL="514350" indent="-514350">
              <a:buAutoNum type="arabicPeriod"/>
            </a:pPr>
            <a:r>
              <a:rPr lang="sl-SI" dirty="0"/>
              <a:t>t</a:t>
            </a:r>
            <a:r>
              <a:rPr lang="sl-SI" dirty="0" smtClean="0"/>
              <a:t>abela (točka 5.1. – finančni načrt operacije po upravičenih stroških): upravičeni stroški projekta; pozor na omejitve posameznih kategorij (posredni stroški 15% upr. </a:t>
            </a:r>
            <a:r>
              <a:rPr lang="sl-SI" dirty="0" err="1"/>
              <a:t>n</a:t>
            </a:r>
            <a:r>
              <a:rPr lang="sl-SI" dirty="0" err="1" smtClean="0"/>
              <a:t>epos</a:t>
            </a:r>
            <a:r>
              <a:rPr lang="sl-SI" dirty="0" smtClean="0"/>
              <a:t>. str. osebja, zunanji izvajalci 20% upr. str. projekta)</a:t>
            </a:r>
          </a:p>
          <a:p>
            <a:pPr marL="514350" indent="-514350">
              <a:buAutoNum type="arabicPeriod"/>
            </a:pPr>
            <a:r>
              <a:rPr lang="sl-SI" dirty="0"/>
              <a:t>t</a:t>
            </a:r>
            <a:r>
              <a:rPr lang="sl-SI" dirty="0" smtClean="0"/>
              <a:t>abela (točka 5.2. – finančni načrt operacije po letih): se ne nanaša na koledarsko leto – planirano stanje izplačil po zahtevkih v proračunskih letih (po zahtevkih za izplačilo)</a:t>
            </a:r>
          </a:p>
          <a:p>
            <a:pPr marL="514350" indent="-514350">
              <a:buAutoNum type="arabicPeriod"/>
            </a:pPr>
            <a:r>
              <a:rPr lang="sl-SI" dirty="0" smtClean="0"/>
              <a:t>Preverite skladnost obeh tabel</a:t>
            </a:r>
            <a:endParaRPr lang="sl-SI" dirty="0"/>
          </a:p>
          <a:p>
            <a:pPr marL="0" indent="0">
              <a:buNone/>
            </a:pPr>
            <a:endParaRPr lang="sl-SI" dirty="0"/>
          </a:p>
        </p:txBody>
      </p:sp>
      <p:sp>
        <p:nvSpPr>
          <p:cNvPr id="4" name="Slide Number Placeholder 3"/>
          <p:cNvSpPr>
            <a:spLocks noGrp="1"/>
          </p:cNvSpPr>
          <p:nvPr>
            <p:ph type="sldNum" sz="quarter" idx="12"/>
          </p:nvPr>
        </p:nvSpPr>
        <p:spPr/>
        <p:txBody>
          <a:bodyPr/>
          <a:lstStyle/>
          <a:p>
            <a:fld id="{69660A5B-0582-41B6-BC23-C2A41C9ADA33}" type="slidenum">
              <a:rPr lang="sl-SI" smtClean="0"/>
              <a:t>41</a:t>
            </a:fld>
            <a:endParaRPr lang="sl-SI"/>
          </a:p>
        </p:txBody>
      </p:sp>
      <p:pic>
        <p:nvPicPr>
          <p:cNvPr id="5"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 y="0"/>
            <a:ext cx="9144000" cy="902991"/>
          </a:xfrm>
          <a:prstGeom prst="rect">
            <a:avLst/>
          </a:prstGeom>
        </p:spPr>
      </p:pic>
      <p:sp>
        <p:nvSpPr>
          <p:cNvPr id="6" name="Title 5"/>
          <p:cNvSpPr>
            <a:spLocks noGrp="1"/>
          </p:cNvSpPr>
          <p:nvPr>
            <p:ph type="title"/>
          </p:nvPr>
        </p:nvSpPr>
        <p:spPr/>
        <p:txBody>
          <a:bodyPr/>
          <a:lstStyle/>
          <a:p>
            <a:r>
              <a:rPr lang="sl-SI" dirty="0" smtClean="0"/>
              <a:t> </a:t>
            </a:r>
            <a:endParaRPr lang="sl-SI" dirty="0"/>
          </a:p>
        </p:txBody>
      </p:sp>
      <p:sp>
        <p:nvSpPr>
          <p:cNvPr id="7" name="Rectangle 6"/>
          <p:cNvSpPr/>
          <p:nvPr/>
        </p:nvSpPr>
        <p:spPr>
          <a:xfrm>
            <a:off x="2876573" y="902991"/>
            <a:ext cx="2964531" cy="769441"/>
          </a:xfrm>
          <a:prstGeom prst="rect">
            <a:avLst/>
          </a:prstGeom>
          <a:noFill/>
        </p:spPr>
        <p:txBody>
          <a:bodyPr wrap="none" lIns="91440" tIns="45720" rIns="91440" bIns="45720">
            <a:spAutoFit/>
          </a:bodyPr>
          <a:lstStyle/>
          <a:p>
            <a:pPr algn="ctr"/>
            <a:r>
              <a:rPr lang="sl-SI"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OBRAZCI - 5</a:t>
            </a:r>
            <a:endParaRPr lang="en-US"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717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3" y="1772816"/>
            <a:ext cx="7920880" cy="2006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642428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sl-SI" dirty="0" smtClean="0"/>
              <a:t> </a:t>
            </a:r>
            <a:r>
              <a:rPr lang="sl-SI" sz="2800" dirty="0" smtClean="0"/>
              <a:t>Obrazec 6 – vzorec pogodbe</a:t>
            </a:r>
          </a:p>
          <a:p>
            <a:pPr>
              <a:buFont typeface="Wingdings" panose="05000000000000000000" pitchFamily="2" charset="2"/>
              <a:buChar char="ü"/>
            </a:pPr>
            <a:r>
              <a:rPr lang="sl-SI" sz="2800" dirty="0" smtClean="0"/>
              <a:t>Ne izpolnjujte</a:t>
            </a:r>
          </a:p>
          <a:p>
            <a:pPr>
              <a:buFont typeface="Wingdings" panose="05000000000000000000" pitchFamily="2" charset="2"/>
              <a:buChar char="ü"/>
            </a:pPr>
            <a:r>
              <a:rPr lang="sl-SI" sz="2800" dirty="0" smtClean="0"/>
              <a:t>Parafirajte na zadnji strani</a:t>
            </a:r>
          </a:p>
          <a:p>
            <a:pPr>
              <a:buFont typeface="Wingdings" panose="05000000000000000000" pitchFamily="2" charset="2"/>
              <a:buChar char="ü"/>
            </a:pPr>
            <a:r>
              <a:rPr lang="sl-SI" sz="2800" dirty="0" err="1" smtClean="0"/>
              <a:t>Skenirana</a:t>
            </a:r>
            <a:r>
              <a:rPr lang="sl-SI" sz="2800" dirty="0" smtClean="0"/>
              <a:t> kopija pogodbe (elektronska kopija vloge)</a:t>
            </a:r>
          </a:p>
          <a:p>
            <a:pPr>
              <a:buFont typeface="Wingdings" panose="05000000000000000000" pitchFamily="2" charset="2"/>
              <a:buChar char="ü"/>
            </a:pPr>
            <a:r>
              <a:rPr lang="sl-SI" sz="2800" dirty="0" smtClean="0">
                <a:solidFill>
                  <a:srgbClr val="FF0000"/>
                </a:solidFill>
              </a:rPr>
              <a:t>6. člen pogodbe</a:t>
            </a:r>
            <a:r>
              <a:rPr lang="sl-SI" sz="2800" dirty="0" smtClean="0"/>
              <a:t>: </a:t>
            </a:r>
            <a:endParaRPr lang="sl-SI" sz="2800" dirty="0"/>
          </a:p>
        </p:txBody>
      </p:sp>
      <p:sp>
        <p:nvSpPr>
          <p:cNvPr id="4" name="Slide Number Placeholder 3"/>
          <p:cNvSpPr>
            <a:spLocks noGrp="1"/>
          </p:cNvSpPr>
          <p:nvPr>
            <p:ph type="sldNum" sz="quarter" idx="12"/>
          </p:nvPr>
        </p:nvSpPr>
        <p:spPr/>
        <p:txBody>
          <a:bodyPr/>
          <a:lstStyle/>
          <a:p>
            <a:fld id="{69660A5B-0582-41B6-BC23-C2A41C9ADA33}" type="slidenum">
              <a:rPr lang="sl-SI" smtClean="0"/>
              <a:t>42</a:t>
            </a:fld>
            <a:endParaRPr lang="sl-SI"/>
          </a:p>
        </p:txBody>
      </p:sp>
      <p:pic>
        <p:nvPicPr>
          <p:cNvPr id="5"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 y="0"/>
            <a:ext cx="9144000" cy="902991"/>
          </a:xfrm>
          <a:prstGeom prst="rect">
            <a:avLst/>
          </a:prstGeom>
        </p:spPr>
      </p:pic>
      <p:sp>
        <p:nvSpPr>
          <p:cNvPr id="6" name="Rectangle 5"/>
          <p:cNvSpPr/>
          <p:nvPr/>
        </p:nvSpPr>
        <p:spPr>
          <a:xfrm>
            <a:off x="3090621" y="980728"/>
            <a:ext cx="2964529" cy="769441"/>
          </a:xfrm>
          <a:prstGeom prst="rect">
            <a:avLst/>
          </a:prstGeom>
          <a:noFill/>
        </p:spPr>
        <p:txBody>
          <a:bodyPr wrap="none" lIns="91440" tIns="45720" rIns="91440" bIns="45720">
            <a:spAutoFit/>
          </a:bodyPr>
          <a:lstStyle/>
          <a:p>
            <a:pPr algn="ctr"/>
            <a:r>
              <a:rPr lang="sl-SI"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OBRAZCI</a:t>
            </a:r>
            <a:r>
              <a:rPr lang="sl-SI"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- 6</a:t>
            </a:r>
            <a:endParaRPr lang="en-US"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819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03648" y="4221088"/>
            <a:ext cx="5908675" cy="191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780991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sl-SI" dirty="0" smtClean="0"/>
              <a:t>Obrazec 7</a:t>
            </a:r>
          </a:p>
          <a:p>
            <a:pPr>
              <a:buFont typeface="Wingdings" panose="05000000000000000000" pitchFamily="2" charset="2"/>
              <a:buChar char="ü"/>
            </a:pPr>
            <a:r>
              <a:rPr lang="sl-SI" dirty="0" smtClean="0"/>
              <a:t>Izpolniti le naziv in naslov pošiljatelja </a:t>
            </a:r>
          </a:p>
          <a:p>
            <a:pPr>
              <a:buFont typeface="Wingdings" panose="05000000000000000000" pitchFamily="2" charset="2"/>
              <a:buChar char="ü"/>
            </a:pPr>
            <a:r>
              <a:rPr lang="sl-SI" dirty="0" smtClean="0"/>
              <a:t>Nalepiti na kuverto</a:t>
            </a:r>
          </a:p>
          <a:p>
            <a:pPr>
              <a:buFont typeface="Wingdings" panose="05000000000000000000" pitchFamily="2" charset="2"/>
              <a:buChar char="ü"/>
            </a:pPr>
            <a:endParaRPr lang="sl-SI" dirty="0"/>
          </a:p>
        </p:txBody>
      </p:sp>
      <p:sp>
        <p:nvSpPr>
          <p:cNvPr id="4" name="Slide Number Placeholder 3"/>
          <p:cNvSpPr>
            <a:spLocks noGrp="1"/>
          </p:cNvSpPr>
          <p:nvPr>
            <p:ph type="sldNum" sz="quarter" idx="12"/>
          </p:nvPr>
        </p:nvSpPr>
        <p:spPr/>
        <p:txBody>
          <a:bodyPr/>
          <a:lstStyle/>
          <a:p>
            <a:fld id="{69660A5B-0582-41B6-BC23-C2A41C9ADA33}" type="slidenum">
              <a:rPr lang="sl-SI" smtClean="0"/>
              <a:t>43</a:t>
            </a:fld>
            <a:endParaRPr lang="sl-SI"/>
          </a:p>
        </p:txBody>
      </p:sp>
      <p:pic>
        <p:nvPicPr>
          <p:cNvPr id="5"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 y="0"/>
            <a:ext cx="9144000" cy="902991"/>
          </a:xfrm>
          <a:prstGeom prst="rect">
            <a:avLst/>
          </a:prstGeom>
        </p:spPr>
      </p:pic>
      <p:sp>
        <p:nvSpPr>
          <p:cNvPr id="6" name="Title 5"/>
          <p:cNvSpPr>
            <a:spLocks noGrp="1"/>
          </p:cNvSpPr>
          <p:nvPr>
            <p:ph type="title"/>
          </p:nvPr>
        </p:nvSpPr>
        <p:spPr/>
        <p:txBody>
          <a:bodyPr/>
          <a:lstStyle/>
          <a:p>
            <a:r>
              <a:rPr lang="sl-SI" dirty="0" smtClean="0"/>
              <a:t> </a:t>
            </a:r>
            <a:endParaRPr lang="sl-SI" dirty="0"/>
          </a:p>
        </p:txBody>
      </p:sp>
      <p:sp>
        <p:nvSpPr>
          <p:cNvPr id="7" name="Rectangle 6"/>
          <p:cNvSpPr/>
          <p:nvPr/>
        </p:nvSpPr>
        <p:spPr>
          <a:xfrm>
            <a:off x="2728898" y="934086"/>
            <a:ext cx="2964529" cy="769441"/>
          </a:xfrm>
          <a:prstGeom prst="rect">
            <a:avLst/>
          </a:prstGeom>
          <a:noFill/>
        </p:spPr>
        <p:txBody>
          <a:bodyPr wrap="none" lIns="91440" tIns="45720" rIns="91440" bIns="45720">
            <a:spAutoFit/>
          </a:bodyPr>
          <a:lstStyle/>
          <a:p>
            <a:pPr algn="ctr"/>
            <a:r>
              <a:rPr lang="sl-SI"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OBRAZCI - 7</a:t>
            </a:r>
            <a:endParaRPr lang="en-US"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3273328"/>
            <a:ext cx="8208912" cy="33138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0251420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sl-SI" dirty="0" smtClean="0"/>
          </a:p>
          <a:p>
            <a:pPr algn="just"/>
            <a:r>
              <a:rPr lang="sl-SI" dirty="0" smtClean="0"/>
              <a:t>Pred oddajo preverite popolnost dokumentacije, vključno z vsemi potrebnimi prilogami</a:t>
            </a:r>
          </a:p>
          <a:p>
            <a:r>
              <a:rPr lang="sl-SI" dirty="0" smtClean="0"/>
              <a:t>Elektronska kopija vloge</a:t>
            </a:r>
          </a:p>
          <a:p>
            <a:pPr algn="just"/>
            <a:r>
              <a:rPr lang="sl-SI" dirty="0" smtClean="0"/>
              <a:t>Zložite dokumentacijo po vrstnem redu, ki je naveden v obrazcu 8</a:t>
            </a:r>
            <a:endParaRPr lang="sl-SI" dirty="0"/>
          </a:p>
        </p:txBody>
      </p:sp>
      <p:sp>
        <p:nvSpPr>
          <p:cNvPr id="4" name="Slide Number Placeholder 3"/>
          <p:cNvSpPr>
            <a:spLocks noGrp="1"/>
          </p:cNvSpPr>
          <p:nvPr>
            <p:ph type="sldNum" sz="quarter" idx="12"/>
          </p:nvPr>
        </p:nvSpPr>
        <p:spPr/>
        <p:txBody>
          <a:bodyPr/>
          <a:lstStyle/>
          <a:p>
            <a:fld id="{69660A5B-0582-41B6-BC23-C2A41C9ADA33}" type="slidenum">
              <a:rPr lang="sl-SI" smtClean="0"/>
              <a:t>44</a:t>
            </a:fld>
            <a:endParaRPr lang="sl-SI"/>
          </a:p>
        </p:txBody>
      </p:sp>
      <p:pic>
        <p:nvPicPr>
          <p:cNvPr id="5"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 y="0"/>
            <a:ext cx="9144000" cy="902991"/>
          </a:xfrm>
          <a:prstGeom prst="rect">
            <a:avLst/>
          </a:prstGeom>
        </p:spPr>
      </p:pic>
      <p:sp>
        <p:nvSpPr>
          <p:cNvPr id="6" name="Title 5"/>
          <p:cNvSpPr>
            <a:spLocks noGrp="1"/>
          </p:cNvSpPr>
          <p:nvPr>
            <p:ph type="title"/>
          </p:nvPr>
        </p:nvSpPr>
        <p:spPr/>
        <p:txBody>
          <a:bodyPr/>
          <a:lstStyle/>
          <a:p>
            <a:r>
              <a:rPr lang="sl-SI" dirty="0" smtClean="0"/>
              <a:t> </a:t>
            </a:r>
            <a:endParaRPr lang="sl-SI" dirty="0"/>
          </a:p>
        </p:txBody>
      </p:sp>
      <p:sp>
        <p:nvSpPr>
          <p:cNvPr id="7" name="Rectangle 6"/>
          <p:cNvSpPr/>
          <p:nvPr/>
        </p:nvSpPr>
        <p:spPr>
          <a:xfrm>
            <a:off x="2339752" y="934086"/>
            <a:ext cx="3963073"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sl-SI"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NE POZABITE</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410544000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anose="05000000000000000000" pitchFamily="2" charset="2"/>
              <a:buChar char="ü"/>
            </a:pPr>
            <a:r>
              <a:rPr lang="sl-SI" u="sng" dirty="0" smtClean="0">
                <a:solidFill>
                  <a:srgbClr val="FF0000"/>
                </a:solidFill>
              </a:rPr>
              <a:t>Predvidoma</a:t>
            </a:r>
            <a:r>
              <a:rPr lang="sl-SI" dirty="0" smtClean="0"/>
              <a:t> v roku 60 dni od datuma odpiranja vlog</a:t>
            </a:r>
          </a:p>
          <a:p>
            <a:pPr>
              <a:buFont typeface="Wingdings" panose="05000000000000000000" pitchFamily="2" charset="2"/>
              <a:buChar char="ü"/>
            </a:pPr>
            <a:r>
              <a:rPr lang="sl-SI" dirty="0" smtClean="0"/>
              <a:t>Rezultati javnega razpisa so informacije javnega značaja – objava na spletnih straneh agencije, MGRT, SVRK</a:t>
            </a:r>
            <a:endParaRPr lang="sl-SI" dirty="0"/>
          </a:p>
        </p:txBody>
      </p:sp>
      <p:sp>
        <p:nvSpPr>
          <p:cNvPr id="4" name="Slide Number Placeholder 3"/>
          <p:cNvSpPr>
            <a:spLocks noGrp="1"/>
          </p:cNvSpPr>
          <p:nvPr>
            <p:ph type="sldNum" sz="quarter" idx="12"/>
          </p:nvPr>
        </p:nvSpPr>
        <p:spPr/>
        <p:txBody>
          <a:bodyPr/>
          <a:lstStyle/>
          <a:p>
            <a:fld id="{69660A5B-0582-41B6-BC23-C2A41C9ADA33}" type="slidenum">
              <a:rPr lang="sl-SI" smtClean="0"/>
              <a:t>45</a:t>
            </a:fld>
            <a:endParaRPr lang="sl-SI"/>
          </a:p>
        </p:txBody>
      </p:sp>
      <p:pic>
        <p:nvPicPr>
          <p:cNvPr id="5"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 y="0"/>
            <a:ext cx="9144000" cy="902991"/>
          </a:xfrm>
          <a:prstGeom prst="rect">
            <a:avLst/>
          </a:prstGeom>
        </p:spPr>
      </p:pic>
      <p:sp>
        <p:nvSpPr>
          <p:cNvPr id="6" name="Title 5"/>
          <p:cNvSpPr>
            <a:spLocks noGrp="1"/>
          </p:cNvSpPr>
          <p:nvPr>
            <p:ph type="title"/>
          </p:nvPr>
        </p:nvSpPr>
        <p:spPr/>
        <p:txBody>
          <a:bodyPr/>
          <a:lstStyle/>
          <a:p>
            <a:r>
              <a:rPr lang="sl-SI" dirty="0" smtClean="0"/>
              <a:t> </a:t>
            </a:r>
            <a:endParaRPr lang="sl-SI" dirty="0"/>
          </a:p>
        </p:txBody>
      </p:sp>
      <p:sp>
        <p:nvSpPr>
          <p:cNvPr id="7" name="Rectangle 6"/>
          <p:cNvSpPr/>
          <p:nvPr/>
        </p:nvSpPr>
        <p:spPr>
          <a:xfrm>
            <a:off x="1961108" y="923926"/>
            <a:ext cx="5082994" cy="769441"/>
          </a:xfrm>
          <a:prstGeom prst="rect">
            <a:avLst/>
          </a:prstGeom>
          <a:noFill/>
        </p:spPr>
        <p:txBody>
          <a:bodyPr wrap="none" lIns="91440" tIns="45720" rIns="91440" bIns="45720">
            <a:spAutoFit/>
          </a:bodyPr>
          <a:lstStyle/>
          <a:p>
            <a:pPr algn="ctr"/>
            <a:r>
              <a:rPr lang="sl-SI"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ROK ZA OBVEŠČANJE</a:t>
            </a:r>
            <a:endParaRPr lang="en-US"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94332201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8088" y="2132856"/>
            <a:ext cx="8229600" cy="3949899"/>
          </a:xfrm>
        </p:spPr>
        <p:txBody>
          <a:bodyPr/>
          <a:lstStyle/>
          <a:p>
            <a:pPr>
              <a:buFont typeface="Wingdings" panose="05000000000000000000" pitchFamily="2" charset="2"/>
              <a:buChar char="ü"/>
            </a:pPr>
            <a:r>
              <a:rPr lang="sl-SI" dirty="0" smtClean="0"/>
              <a:t>Posebna delavnica po podpisu pogodb z upravičenci</a:t>
            </a:r>
            <a:endParaRPr lang="sl-SI" dirty="0"/>
          </a:p>
        </p:txBody>
      </p:sp>
      <p:sp>
        <p:nvSpPr>
          <p:cNvPr id="4" name="Slide Number Placeholder 3"/>
          <p:cNvSpPr>
            <a:spLocks noGrp="1"/>
          </p:cNvSpPr>
          <p:nvPr>
            <p:ph type="sldNum" sz="quarter" idx="12"/>
          </p:nvPr>
        </p:nvSpPr>
        <p:spPr/>
        <p:txBody>
          <a:bodyPr/>
          <a:lstStyle/>
          <a:p>
            <a:fld id="{69660A5B-0582-41B6-BC23-C2A41C9ADA33}" type="slidenum">
              <a:rPr lang="sl-SI" smtClean="0"/>
              <a:t>46</a:t>
            </a:fld>
            <a:endParaRPr lang="sl-SI"/>
          </a:p>
        </p:txBody>
      </p:sp>
      <p:pic>
        <p:nvPicPr>
          <p:cNvPr id="5"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 y="0"/>
            <a:ext cx="9144000" cy="902991"/>
          </a:xfrm>
          <a:prstGeom prst="rect">
            <a:avLst/>
          </a:prstGeom>
        </p:spPr>
      </p:pic>
      <p:sp>
        <p:nvSpPr>
          <p:cNvPr id="6" name="Title 5"/>
          <p:cNvSpPr>
            <a:spLocks noGrp="1"/>
          </p:cNvSpPr>
          <p:nvPr>
            <p:ph type="title"/>
          </p:nvPr>
        </p:nvSpPr>
        <p:spPr/>
        <p:txBody>
          <a:bodyPr/>
          <a:lstStyle/>
          <a:p>
            <a:r>
              <a:rPr lang="sl-SI" dirty="0" smtClean="0"/>
              <a:t> </a:t>
            </a:r>
            <a:endParaRPr lang="sl-SI" dirty="0"/>
          </a:p>
        </p:txBody>
      </p:sp>
      <p:sp>
        <p:nvSpPr>
          <p:cNvPr id="7" name="Rectangle 6"/>
          <p:cNvSpPr/>
          <p:nvPr/>
        </p:nvSpPr>
        <p:spPr>
          <a:xfrm>
            <a:off x="367594" y="1052736"/>
            <a:ext cx="8337412" cy="769441"/>
          </a:xfrm>
          <a:prstGeom prst="rect">
            <a:avLst/>
          </a:prstGeom>
          <a:noFill/>
        </p:spPr>
        <p:txBody>
          <a:bodyPr wrap="none" lIns="91440" tIns="45720" rIns="91440" bIns="45720">
            <a:spAutoFit/>
          </a:bodyPr>
          <a:lstStyle/>
          <a:p>
            <a:pPr algn="ctr"/>
            <a:r>
              <a:rPr lang="sl-SI"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PRIPRAVA ZAHTEVKOV IN POROČIL</a:t>
            </a:r>
            <a:endParaRPr lang="en-US"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323550981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buFont typeface="Calibri" panose="020F0502020204030204" pitchFamily="34" charset="0"/>
              <a:buChar char="?"/>
            </a:pPr>
            <a:r>
              <a:rPr lang="sl-SI" dirty="0" smtClean="0"/>
              <a:t>Ali morajo biti člani razvojne skupine vpisani v bazi ARRS?</a:t>
            </a:r>
          </a:p>
          <a:p>
            <a:pPr>
              <a:buFont typeface="Calibri" panose="020F0502020204030204" pitchFamily="34" charset="0"/>
              <a:buChar char="?"/>
            </a:pPr>
            <a:r>
              <a:rPr lang="sl-SI" dirty="0" smtClean="0"/>
              <a:t>Registracija razvojne skupine </a:t>
            </a:r>
          </a:p>
          <a:p>
            <a:pPr>
              <a:buFont typeface="Calibri" panose="020F0502020204030204" pitchFamily="34" charset="0"/>
              <a:buChar char="?"/>
            </a:pPr>
            <a:r>
              <a:rPr lang="sl-SI" dirty="0" smtClean="0"/>
              <a:t>Letno število ur člana </a:t>
            </a:r>
            <a:r>
              <a:rPr lang="sl-SI" dirty="0" err="1" smtClean="0"/>
              <a:t>razv</a:t>
            </a:r>
            <a:r>
              <a:rPr lang="sl-SI" dirty="0" smtClean="0"/>
              <a:t>. skupine (1.700 ur/osebo)</a:t>
            </a:r>
          </a:p>
          <a:p>
            <a:pPr>
              <a:buFont typeface="Calibri" panose="020F0502020204030204" pitchFamily="34" charset="0"/>
              <a:buChar char="?"/>
            </a:pPr>
            <a:r>
              <a:rPr lang="sl-SI" dirty="0" smtClean="0"/>
              <a:t>Interdisciplinarnost raz. skupine (pozor: področja na dve decimalni mesti; nima smisla razčlenjevati npr. na 2.09.03 (mikroelektronika) in 2.09.04 (</a:t>
            </a:r>
            <a:r>
              <a:rPr lang="sl-SI" dirty="0" err="1" smtClean="0"/>
              <a:t>optoelektronika</a:t>
            </a:r>
            <a:r>
              <a:rPr lang="sl-SI" dirty="0" smtClean="0"/>
              <a:t>). Pravilna navedba je 2.09 (elektronske </a:t>
            </a:r>
            <a:r>
              <a:rPr lang="sl-SI" dirty="0" err="1" smtClean="0"/>
              <a:t>kompotente</a:t>
            </a:r>
            <a:r>
              <a:rPr lang="sl-SI" dirty="0" smtClean="0"/>
              <a:t> in tehnologije)</a:t>
            </a:r>
          </a:p>
          <a:p>
            <a:pPr>
              <a:buFont typeface="Calibri" panose="020F0502020204030204" pitchFamily="34" charset="0"/>
              <a:buChar char="?"/>
            </a:pPr>
            <a:r>
              <a:rPr lang="sl-SI" dirty="0" smtClean="0"/>
              <a:t>Interdisciplinarnost; kako se opredeli področje (izobrazba, ali aktivnosti)? Predvideno področje dela na projektu! Če se izobrazba in področje razlikujeta, v obrazcu 4 vpišite izkušnje in kompetence člana razvojne skupine.</a:t>
            </a:r>
          </a:p>
          <a:p>
            <a:pPr>
              <a:buFont typeface="Calibri" panose="020F0502020204030204" pitchFamily="34" charset="0"/>
              <a:buChar char="?"/>
            </a:pPr>
            <a:r>
              <a:rPr lang="sl-SI" dirty="0"/>
              <a:t>Že zaposleni člani razvojne skupine: zaposlitve, krajše od polnega delovnega časa</a:t>
            </a:r>
          </a:p>
          <a:p>
            <a:pPr>
              <a:buFont typeface="Calibri" panose="020F0502020204030204" pitchFamily="34" charset="0"/>
              <a:buChar char="?"/>
            </a:pPr>
            <a:endParaRPr lang="sl-SI" dirty="0" smtClean="0"/>
          </a:p>
        </p:txBody>
      </p:sp>
      <p:sp>
        <p:nvSpPr>
          <p:cNvPr id="4" name="Slide Number Placeholder 3"/>
          <p:cNvSpPr>
            <a:spLocks noGrp="1"/>
          </p:cNvSpPr>
          <p:nvPr>
            <p:ph type="sldNum" sz="quarter" idx="12"/>
          </p:nvPr>
        </p:nvSpPr>
        <p:spPr/>
        <p:txBody>
          <a:bodyPr/>
          <a:lstStyle/>
          <a:p>
            <a:fld id="{69660A5B-0582-41B6-BC23-C2A41C9ADA33}" type="slidenum">
              <a:rPr lang="sl-SI" smtClean="0"/>
              <a:t>47</a:t>
            </a:fld>
            <a:endParaRPr lang="sl-SI"/>
          </a:p>
        </p:txBody>
      </p:sp>
      <p:pic>
        <p:nvPicPr>
          <p:cNvPr id="5"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 y="0"/>
            <a:ext cx="9144000" cy="902991"/>
          </a:xfrm>
          <a:prstGeom prst="rect">
            <a:avLst/>
          </a:prstGeom>
        </p:spPr>
      </p:pic>
      <p:sp>
        <p:nvSpPr>
          <p:cNvPr id="6" name="Title 5"/>
          <p:cNvSpPr>
            <a:spLocks noGrp="1"/>
          </p:cNvSpPr>
          <p:nvPr>
            <p:ph type="title"/>
          </p:nvPr>
        </p:nvSpPr>
        <p:spPr/>
        <p:txBody>
          <a:bodyPr/>
          <a:lstStyle/>
          <a:p>
            <a:r>
              <a:rPr lang="sl-SI" dirty="0" smtClean="0"/>
              <a:t> </a:t>
            </a:r>
            <a:endParaRPr lang="sl-SI" dirty="0"/>
          </a:p>
        </p:txBody>
      </p:sp>
      <p:sp>
        <p:nvSpPr>
          <p:cNvPr id="7" name="Rectangle 6"/>
          <p:cNvSpPr/>
          <p:nvPr/>
        </p:nvSpPr>
        <p:spPr>
          <a:xfrm>
            <a:off x="1086702" y="692696"/>
            <a:ext cx="7028014" cy="769441"/>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sl-SI" sz="4400" b="1" cap="none" spc="0" dirty="0" smtClean="0">
                <a:ln w="11430"/>
                <a:solidFill>
                  <a:srgbClr val="92D050"/>
                </a:solidFill>
                <a:effectLst>
                  <a:outerShdw blurRad="80000" dist="40000" dir="5040000" algn="tl">
                    <a:srgbClr val="000000">
                      <a:alpha val="30000"/>
                    </a:srgbClr>
                  </a:outerShdw>
                </a:effectLst>
              </a:rPr>
              <a:t>NAJPOGOSTEJŠA VPRAŠANJA</a:t>
            </a:r>
            <a:endParaRPr lang="en-US" sz="4400" b="1" cap="none" spc="0" dirty="0">
              <a:ln w="11430"/>
              <a:solidFill>
                <a:srgbClr val="92D050"/>
              </a:soli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14432877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 </a:t>
            </a:r>
            <a:endParaRPr lang="sl-SI" dirty="0"/>
          </a:p>
        </p:txBody>
      </p:sp>
      <p:sp>
        <p:nvSpPr>
          <p:cNvPr id="3" name="Content Placeholder 2"/>
          <p:cNvSpPr>
            <a:spLocks noGrp="1"/>
          </p:cNvSpPr>
          <p:nvPr>
            <p:ph idx="1"/>
          </p:nvPr>
        </p:nvSpPr>
        <p:spPr/>
        <p:txBody>
          <a:bodyPr>
            <a:normAutofit fontScale="77500" lnSpcReduction="20000"/>
          </a:bodyPr>
          <a:lstStyle/>
          <a:p>
            <a:pPr>
              <a:buFont typeface="Calibri" panose="020F0502020204030204" pitchFamily="34" charset="0"/>
              <a:buChar char="?"/>
            </a:pPr>
            <a:r>
              <a:rPr lang="sl-SI" sz="3400" dirty="0" smtClean="0"/>
              <a:t>Starost </a:t>
            </a:r>
            <a:r>
              <a:rPr lang="sl-SI" sz="3400" dirty="0"/>
              <a:t>do 29, 35 oz. nad 55 </a:t>
            </a:r>
            <a:r>
              <a:rPr lang="sl-SI" sz="3400" dirty="0" smtClean="0"/>
              <a:t>let</a:t>
            </a:r>
            <a:endParaRPr lang="sl-SI" sz="3400" dirty="0"/>
          </a:p>
          <a:p>
            <a:pPr>
              <a:buFont typeface="Calibri" panose="020F0502020204030204" pitchFamily="34" charset="0"/>
              <a:buChar char="?"/>
            </a:pPr>
            <a:r>
              <a:rPr lang="sl-SI" sz="3400" dirty="0"/>
              <a:t>Pavšalno priznan znesek stroškov osebja / dejansko izplačilo plače</a:t>
            </a:r>
          </a:p>
          <a:p>
            <a:pPr>
              <a:buFont typeface="Calibri" panose="020F0502020204030204" pitchFamily="34" charset="0"/>
              <a:buChar char="?"/>
            </a:pPr>
            <a:r>
              <a:rPr lang="sl-SI" sz="3400" dirty="0"/>
              <a:t>Status mladega raziskovalca – dikcija za namen </a:t>
            </a:r>
            <a:r>
              <a:rPr lang="sl-SI" sz="3400" dirty="0" smtClean="0"/>
              <a:t>razpisa</a:t>
            </a:r>
            <a:endParaRPr lang="sl-SI" sz="3400" dirty="0"/>
          </a:p>
          <a:p>
            <a:pPr>
              <a:buFont typeface="Calibri" panose="020F0502020204030204" pitchFamily="34" charset="0"/>
              <a:buChar char="?"/>
            </a:pPr>
            <a:r>
              <a:rPr lang="sl-SI" sz="3400" dirty="0"/>
              <a:t>Tekmovanja/natečaji s področja inovativnosti: prejem nagrade oz. priznanja, </a:t>
            </a:r>
            <a:r>
              <a:rPr lang="sl-SI" sz="3400" dirty="0" err="1"/>
              <a:t>razstavljalec</a:t>
            </a:r>
            <a:endParaRPr lang="sl-SI" sz="3400" dirty="0"/>
          </a:p>
          <a:p>
            <a:pPr lvl="0">
              <a:buFont typeface="Calibri" panose="020F0502020204030204" pitchFamily="34" charset="0"/>
              <a:buChar char="?"/>
            </a:pPr>
            <a:r>
              <a:rPr lang="sl-SI" sz="3400" dirty="0"/>
              <a:t>Datumi zahtevkov za izplačilo: navedbe v pogodbi  </a:t>
            </a:r>
            <a:r>
              <a:rPr lang="sl-SI" sz="2300" dirty="0"/>
              <a:t>(</a:t>
            </a:r>
            <a:r>
              <a:rPr lang="sl-SI" sz="2300" b="1" dirty="0"/>
              <a:t>31.10.2017</a:t>
            </a:r>
            <a:r>
              <a:rPr lang="sl-SI" sz="2300" dirty="0"/>
              <a:t> za proračunsko leto </a:t>
            </a:r>
            <a:r>
              <a:rPr lang="sl-SI" sz="2300" dirty="0" smtClean="0"/>
              <a:t>2017, </a:t>
            </a:r>
            <a:r>
              <a:rPr lang="sl-SI" sz="2300" b="1" dirty="0" smtClean="0"/>
              <a:t>30.6.2018</a:t>
            </a:r>
            <a:r>
              <a:rPr lang="sl-SI" sz="2300" dirty="0" smtClean="0"/>
              <a:t> </a:t>
            </a:r>
            <a:r>
              <a:rPr lang="sl-SI" sz="2300" dirty="0"/>
              <a:t>za proračunsko leto </a:t>
            </a:r>
            <a:r>
              <a:rPr lang="sl-SI" sz="2300" dirty="0" smtClean="0"/>
              <a:t>2018, </a:t>
            </a:r>
            <a:endParaRPr lang="sl-SI" sz="2300" dirty="0"/>
          </a:p>
          <a:p>
            <a:pPr marL="0" indent="0">
              <a:buNone/>
            </a:pPr>
            <a:r>
              <a:rPr lang="sl-SI" sz="2300" b="1" dirty="0" smtClean="0"/>
              <a:t>      30.11.2018 </a:t>
            </a:r>
            <a:r>
              <a:rPr lang="sl-SI" sz="2300" dirty="0"/>
              <a:t>za proračunsko leto 2019</a:t>
            </a:r>
            <a:r>
              <a:rPr lang="sl-SI" sz="2300" dirty="0" smtClean="0"/>
              <a:t>)</a:t>
            </a:r>
            <a:r>
              <a:rPr lang="sl-SI" sz="3400" dirty="0" smtClean="0"/>
              <a:t>; pomemben </a:t>
            </a:r>
            <a:r>
              <a:rPr lang="sl-SI" sz="3400" dirty="0"/>
              <a:t>datum izdaje </a:t>
            </a:r>
            <a:r>
              <a:rPr lang="sl-SI" sz="3400" dirty="0" smtClean="0"/>
              <a:t>   </a:t>
            </a:r>
            <a:br>
              <a:rPr lang="sl-SI" sz="3400" dirty="0" smtClean="0"/>
            </a:br>
            <a:r>
              <a:rPr lang="sl-SI" sz="3400" dirty="0" smtClean="0"/>
              <a:t>    sklepa</a:t>
            </a:r>
            <a:r>
              <a:rPr lang="sl-SI" sz="3400" dirty="0"/>
              <a:t>, upoštevanje roka za izvedbo projekta (18 </a:t>
            </a:r>
            <a:r>
              <a:rPr lang="sl-SI" sz="3400" dirty="0" smtClean="0"/>
              <a:t/>
            </a:r>
            <a:br>
              <a:rPr lang="sl-SI" sz="3400" dirty="0" smtClean="0"/>
            </a:br>
            <a:r>
              <a:rPr lang="sl-SI" sz="3400" dirty="0" smtClean="0"/>
              <a:t>    mesecev</a:t>
            </a:r>
            <a:r>
              <a:rPr lang="sl-SI" sz="3400" dirty="0"/>
              <a:t>)</a:t>
            </a:r>
          </a:p>
          <a:p>
            <a:pPr>
              <a:buFont typeface="Calibri" panose="020F0502020204030204" pitchFamily="34" charset="0"/>
              <a:buChar char="?"/>
            </a:pPr>
            <a:r>
              <a:rPr lang="sl-SI" sz="3400" dirty="0">
                <a:solidFill>
                  <a:srgbClr val="FF0000"/>
                </a:solidFill>
              </a:rPr>
              <a:t>Pravilnost izračunov (V&amp;O)</a:t>
            </a:r>
          </a:p>
          <a:p>
            <a:endParaRPr lang="sl-SI" dirty="0"/>
          </a:p>
        </p:txBody>
      </p:sp>
      <p:sp>
        <p:nvSpPr>
          <p:cNvPr id="4" name="Slide Number Placeholder 3"/>
          <p:cNvSpPr>
            <a:spLocks noGrp="1"/>
          </p:cNvSpPr>
          <p:nvPr>
            <p:ph type="sldNum" sz="quarter" idx="12"/>
          </p:nvPr>
        </p:nvSpPr>
        <p:spPr/>
        <p:txBody>
          <a:bodyPr/>
          <a:lstStyle/>
          <a:p>
            <a:fld id="{69660A5B-0582-41B6-BC23-C2A41C9ADA33}" type="slidenum">
              <a:rPr lang="sl-SI" smtClean="0"/>
              <a:t>48</a:t>
            </a:fld>
            <a:endParaRPr lang="sl-SI"/>
          </a:p>
        </p:txBody>
      </p:sp>
      <p:pic>
        <p:nvPicPr>
          <p:cNvPr id="6"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 y="0"/>
            <a:ext cx="9144000" cy="902991"/>
          </a:xfrm>
          <a:prstGeom prst="rect">
            <a:avLst/>
          </a:prstGeom>
        </p:spPr>
      </p:pic>
      <p:sp>
        <p:nvSpPr>
          <p:cNvPr id="7" name="Rectangle 6"/>
          <p:cNvSpPr/>
          <p:nvPr/>
        </p:nvSpPr>
        <p:spPr>
          <a:xfrm>
            <a:off x="1057998" y="902991"/>
            <a:ext cx="7028014" cy="769441"/>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sl-SI" sz="4400" b="1" dirty="0" smtClean="0">
                <a:ln/>
                <a:solidFill>
                  <a:schemeClr val="accent3"/>
                </a:solidFill>
              </a:rPr>
              <a:t>NAJPOGOSTEJŠA VPRAŠANJA</a:t>
            </a:r>
            <a:endParaRPr lang="en-US" sz="4400" b="1" dirty="0">
              <a:ln/>
              <a:solidFill>
                <a:schemeClr val="accent3"/>
              </a:solidFill>
            </a:endParaRPr>
          </a:p>
        </p:txBody>
      </p:sp>
    </p:spTree>
    <p:extLst>
      <p:ext uri="{BB962C8B-B14F-4D97-AF65-F5344CB8AC3E}">
        <p14:creationId xmlns:p14="http://schemas.microsoft.com/office/powerpoint/2010/main" val="318279711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sl-SI" sz="2000" dirty="0" smtClean="0"/>
              <a:t>Potrditev vloge še ne pomeni potrditve stroškov. Te boste dokazovali z dokazili v zahtevkih; niso potrjeni že s podpisom pogodbe o sofinanciranju, čeprav so navedeni v vlogi, ki je priloga te pogodbe</a:t>
            </a:r>
          </a:p>
          <a:p>
            <a:r>
              <a:rPr lang="sl-SI" sz="2000" dirty="0" smtClean="0"/>
              <a:t>Vse aktivnosti, ki so zapisane v vlogi, morajo biti tudi izvedene (npr. marketinške aktivnosti ne predstavljajo upravičenega stroška, vendar jih boste morali, če jih boste navedli pod aktivnosti, tudi izvesti)</a:t>
            </a:r>
          </a:p>
          <a:p>
            <a:r>
              <a:rPr lang="sl-SI" sz="2000" dirty="0" smtClean="0"/>
              <a:t>Pozorni bodite na nova navodila za informiranje in obveščanje javnosti o kohezijskem in strukturnih skladih v programskem obdobju 2014-2020 in jih dosledno uporabljajte. Navodila prinašajo določene novosti (npr. plakat za operacije, katerih skupna višina javne podpore ne presega 500.000 € v velikosti najmanj A3)</a:t>
            </a:r>
          </a:p>
          <a:p>
            <a:r>
              <a:rPr lang="sl-SI" sz="2000" dirty="0" smtClean="0"/>
              <a:t>Vse pogodbe o zaposlitvi, sklepi in ostali dokumenti, ki bodo nastali tekom izvajanja projekta, naj bodo opremljeni z ustreznimi logotipi</a:t>
            </a:r>
            <a:endParaRPr lang="sl-SI" sz="2000" dirty="0"/>
          </a:p>
        </p:txBody>
      </p:sp>
      <p:sp>
        <p:nvSpPr>
          <p:cNvPr id="4" name="Slide Number Placeholder 3"/>
          <p:cNvSpPr>
            <a:spLocks noGrp="1"/>
          </p:cNvSpPr>
          <p:nvPr>
            <p:ph type="sldNum" sz="quarter" idx="12"/>
          </p:nvPr>
        </p:nvSpPr>
        <p:spPr/>
        <p:txBody>
          <a:bodyPr/>
          <a:lstStyle/>
          <a:p>
            <a:fld id="{69660A5B-0582-41B6-BC23-C2A41C9ADA33}" type="slidenum">
              <a:rPr lang="sl-SI" smtClean="0"/>
              <a:t>49</a:t>
            </a:fld>
            <a:endParaRPr lang="sl-SI"/>
          </a:p>
        </p:txBody>
      </p:sp>
      <p:pic>
        <p:nvPicPr>
          <p:cNvPr id="5"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 y="0"/>
            <a:ext cx="9144000" cy="902991"/>
          </a:xfrm>
          <a:prstGeom prst="rect">
            <a:avLst/>
          </a:prstGeom>
        </p:spPr>
      </p:pic>
      <p:sp>
        <p:nvSpPr>
          <p:cNvPr id="6" name="Title 5"/>
          <p:cNvSpPr>
            <a:spLocks noGrp="1"/>
          </p:cNvSpPr>
          <p:nvPr>
            <p:ph type="title"/>
          </p:nvPr>
        </p:nvSpPr>
        <p:spPr/>
        <p:txBody>
          <a:bodyPr/>
          <a:lstStyle/>
          <a:p>
            <a:r>
              <a:rPr lang="sl-SI" dirty="0" smtClean="0"/>
              <a:t> </a:t>
            </a:r>
            <a:endParaRPr lang="sl-SI" dirty="0"/>
          </a:p>
        </p:txBody>
      </p:sp>
      <p:sp>
        <p:nvSpPr>
          <p:cNvPr id="7" name="Rectangle 6"/>
          <p:cNvSpPr/>
          <p:nvPr/>
        </p:nvSpPr>
        <p:spPr>
          <a:xfrm>
            <a:off x="3110515" y="836712"/>
            <a:ext cx="2523383" cy="769441"/>
          </a:xfrm>
          <a:prstGeom prst="rect">
            <a:avLst/>
          </a:prstGeom>
          <a:noFill/>
        </p:spPr>
        <p:txBody>
          <a:bodyPr wrap="none" lIns="91440" tIns="45720" rIns="91440" bIns="45720">
            <a:spAutoFit/>
          </a:bodyPr>
          <a:lstStyle/>
          <a:p>
            <a:pPr algn="ctr"/>
            <a:r>
              <a:rPr lang="sl-SI"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ZA KONEC</a:t>
            </a:r>
            <a:endParaRPr lang="en-US"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25627595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99086"/>
            <a:ext cx="8229600" cy="926976"/>
          </a:xfrm>
        </p:spPr>
        <p:txBody>
          <a:bodyPr/>
          <a:lstStyle/>
          <a:p>
            <a:r>
              <a:rPr lang="sl-SI"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VREDNOST RAZPISA</a:t>
            </a:r>
            <a:endParaRPr lang="sl-SI"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9496073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69660A5B-0582-41B6-BC23-C2A41C9ADA33}" type="slidenum">
              <a:rPr lang="sl-SI" smtClean="0"/>
              <a:t>5</a:t>
            </a:fld>
            <a:endParaRPr lang="sl-SI"/>
          </a:p>
        </p:txBody>
      </p:sp>
      <p:pic>
        <p:nvPicPr>
          <p:cNvPr id="6" name="Slika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1"/>
            <a:ext cx="9144000" cy="902991"/>
          </a:xfrm>
          <a:prstGeom prst="rect">
            <a:avLst/>
          </a:prstGeom>
        </p:spPr>
      </p:pic>
      <p:sp>
        <p:nvSpPr>
          <p:cNvPr id="3" name="TextBox 2"/>
          <p:cNvSpPr txBox="1"/>
          <p:nvPr/>
        </p:nvSpPr>
        <p:spPr>
          <a:xfrm>
            <a:off x="6984268" y="3573015"/>
            <a:ext cx="1296144" cy="646331"/>
          </a:xfrm>
          <a:prstGeom prst="rect">
            <a:avLst/>
          </a:prstGeom>
          <a:noFill/>
        </p:spPr>
        <p:txBody>
          <a:bodyPr wrap="square" rtlCol="0">
            <a:spAutoFit/>
          </a:bodyPr>
          <a:lstStyle/>
          <a:p>
            <a:r>
              <a:rPr lang="sl-SI" dirty="0" smtClean="0"/>
              <a:t>Zahod = 3.365.600 €</a:t>
            </a:r>
            <a:endParaRPr lang="sl-SI" dirty="0"/>
          </a:p>
        </p:txBody>
      </p:sp>
      <p:sp>
        <p:nvSpPr>
          <p:cNvPr id="7" name="TextBox 6"/>
          <p:cNvSpPr txBox="1"/>
          <p:nvPr/>
        </p:nvSpPr>
        <p:spPr>
          <a:xfrm>
            <a:off x="899592" y="3573016"/>
            <a:ext cx="1440160" cy="646331"/>
          </a:xfrm>
          <a:prstGeom prst="rect">
            <a:avLst/>
          </a:prstGeom>
          <a:noFill/>
        </p:spPr>
        <p:txBody>
          <a:bodyPr wrap="square" rtlCol="0">
            <a:spAutoFit/>
          </a:bodyPr>
          <a:lstStyle/>
          <a:p>
            <a:r>
              <a:rPr lang="sl-SI" dirty="0" smtClean="0"/>
              <a:t>Vzhod = 4.634.400 €</a:t>
            </a:r>
            <a:endParaRPr lang="sl-SI" dirty="0"/>
          </a:p>
        </p:txBody>
      </p:sp>
      <p:sp>
        <p:nvSpPr>
          <p:cNvPr id="8" name="TextBox 7"/>
          <p:cNvSpPr txBox="1"/>
          <p:nvPr/>
        </p:nvSpPr>
        <p:spPr>
          <a:xfrm>
            <a:off x="7236296" y="980728"/>
            <a:ext cx="1656184" cy="646331"/>
          </a:xfrm>
          <a:prstGeom prst="rect">
            <a:avLst/>
          </a:prstGeom>
          <a:noFill/>
        </p:spPr>
        <p:txBody>
          <a:bodyPr wrap="square" rtlCol="0">
            <a:spAutoFit/>
          </a:bodyPr>
          <a:lstStyle/>
          <a:p>
            <a:r>
              <a:rPr lang="sl-SI" dirty="0" err="1" smtClean="0"/>
              <a:t>Total</a:t>
            </a:r>
            <a:r>
              <a:rPr lang="sl-SI" dirty="0" smtClean="0"/>
              <a:t> = 8.000.000 €</a:t>
            </a:r>
            <a:endParaRPr lang="sl-SI" dirty="0"/>
          </a:p>
        </p:txBody>
      </p:sp>
    </p:spTree>
    <p:extLst>
      <p:ext uri="{BB962C8B-B14F-4D97-AF65-F5344CB8AC3E}">
        <p14:creationId xmlns:p14="http://schemas.microsoft.com/office/powerpoint/2010/main" val="380580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 </a:t>
            </a:r>
            <a:endParaRPr lang="sl-SI" dirty="0"/>
          </a:p>
        </p:txBody>
      </p:sp>
      <p:sp>
        <p:nvSpPr>
          <p:cNvPr id="3" name="Content Placeholder 2"/>
          <p:cNvSpPr>
            <a:spLocks noGrp="1"/>
          </p:cNvSpPr>
          <p:nvPr>
            <p:ph idx="1"/>
          </p:nvPr>
        </p:nvSpPr>
        <p:spPr/>
        <p:txBody>
          <a:bodyPr/>
          <a:lstStyle/>
          <a:p>
            <a:pPr marL="0" indent="0">
              <a:buNone/>
            </a:pPr>
            <a:endParaRPr lang="sl-SI" dirty="0" smtClean="0"/>
          </a:p>
          <a:p>
            <a:pPr marL="0" indent="0" algn="ctr">
              <a:buNone/>
            </a:pPr>
            <a:r>
              <a:rPr lang="sl-SI" sz="4800" dirty="0" smtClean="0">
                <a:solidFill>
                  <a:srgbClr val="002060"/>
                </a:solidFill>
              </a:rPr>
              <a:t>Hvala za pozornost</a:t>
            </a:r>
          </a:p>
          <a:p>
            <a:pPr marL="0" indent="0" algn="ctr">
              <a:buNone/>
            </a:pPr>
            <a:endParaRPr lang="sl-SI" dirty="0"/>
          </a:p>
          <a:p>
            <a:pPr marL="0" indent="0" algn="ctr">
              <a:buNone/>
            </a:pPr>
            <a:r>
              <a:rPr lang="sl-SI" b="1" dirty="0" smtClean="0">
                <a:solidFill>
                  <a:srgbClr val="92D050"/>
                </a:solidFill>
              </a:rPr>
              <a:t>Ekipa</a:t>
            </a:r>
          </a:p>
          <a:p>
            <a:pPr marL="0" indent="0" algn="ctr">
              <a:buNone/>
            </a:pPr>
            <a:r>
              <a:rPr lang="sl-SI" b="1" dirty="0" smtClean="0">
                <a:solidFill>
                  <a:srgbClr val="92D050"/>
                </a:solidFill>
              </a:rPr>
              <a:t>SPIRIT Slovenija, javna agencija</a:t>
            </a:r>
            <a:endParaRPr lang="sl-SI" b="1" dirty="0">
              <a:solidFill>
                <a:srgbClr val="92D050"/>
              </a:solidFill>
            </a:endParaRPr>
          </a:p>
        </p:txBody>
      </p:sp>
      <p:sp>
        <p:nvSpPr>
          <p:cNvPr id="4" name="Slide Number Placeholder 3"/>
          <p:cNvSpPr>
            <a:spLocks noGrp="1"/>
          </p:cNvSpPr>
          <p:nvPr>
            <p:ph type="sldNum" sz="quarter" idx="12"/>
          </p:nvPr>
        </p:nvSpPr>
        <p:spPr/>
        <p:txBody>
          <a:bodyPr/>
          <a:lstStyle/>
          <a:p>
            <a:fld id="{69660A5B-0582-41B6-BC23-C2A41C9ADA33}" type="slidenum">
              <a:rPr lang="sl-SI" smtClean="0"/>
              <a:t>50</a:t>
            </a:fld>
            <a:endParaRPr lang="sl-SI"/>
          </a:p>
        </p:txBody>
      </p:sp>
      <p:pic>
        <p:nvPicPr>
          <p:cNvPr id="5" name="Slika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8" y="0"/>
            <a:ext cx="9144000" cy="902991"/>
          </a:xfrm>
          <a:prstGeom prst="rect">
            <a:avLst/>
          </a:prstGeom>
        </p:spPr>
      </p:pic>
    </p:spTree>
    <p:extLst>
      <p:ext uri="{BB962C8B-B14F-4D97-AF65-F5344CB8AC3E}">
        <p14:creationId xmlns:p14="http://schemas.microsoft.com/office/powerpoint/2010/main" val="1185179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sl-SI" dirty="0" smtClean="0"/>
              <a:t>Podjetje ustanovljeno vsaj 2 leti pred datumom oddaje vloge</a:t>
            </a:r>
          </a:p>
          <a:p>
            <a:r>
              <a:rPr lang="sl-SI" dirty="0" smtClean="0"/>
              <a:t>Najmanj 2 zaposlena na dan 30.11.2016</a:t>
            </a:r>
          </a:p>
          <a:p>
            <a:r>
              <a:rPr lang="sl-SI" dirty="0" smtClean="0"/>
              <a:t>Čisti prihodki od prodaje – 2 </a:t>
            </a:r>
            <a:r>
              <a:rPr lang="sl-SI" dirty="0" err="1" smtClean="0"/>
              <a:t>kratnik</a:t>
            </a:r>
            <a:r>
              <a:rPr lang="sl-SI" dirty="0" smtClean="0"/>
              <a:t> zaprošenih sredstev sofinanciranja (npr. predvideno sofinanciranje 50.000; čisti prihodki od prodaje najmanj 100.000 €)</a:t>
            </a:r>
          </a:p>
          <a:p>
            <a:r>
              <a:rPr lang="sl-SI" dirty="0" smtClean="0"/>
              <a:t>Poravnane obveznosti do države</a:t>
            </a:r>
          </a:p>
          <a:p>
            <a:r>
              <a:rPr lang="sl-SI" dirty="0" smtClean="0"/>
              <a:t>Podjetje oz. zakoniti zastopnik ni v kazenskem postopku</a:t>
            </a:r>
          </a:p>
          <a:p>
            <a:r>
              <a:rPr lang="sl-SI" dirty="0" smtClean="0"/>
              <a:t>Ne teče pravda med agencijo (oz. ministrstvom) in prijaviteljem</a:t>
            </a:r>
            <a:endParaRPr lang="sl-SI" dirty="0"/>
          </a:p>
        </p:txBody>
      </p:sp>
      <p:sp>
        <p:nvSpPr>
          <p:cNvPr id="4" name="Slide Number Placeholder 3"/>
          <p:cNvSpPr>
            <a:spLocks noGrp="1"/>
          </p:cNvSpPr>
          <p:nvPr>
            <p:ph type="sldNum" sz="quarter" idx="12"/>
          </p:nvPr>
        </p:nvSpPr>
        <p:spPr/>
        <p:txBody>
          <a:bodyPr/>
          <a:lstStyle/>
          <a:p>
            <a:fld id="{69660A5B-0582-41B6-BC23-C2A41C9ADA33}" type="slidenum">
              <a:rPr lang="sl-SI" smtClean="0"/>
              <a:t>6</a:t>
            </a:fld>
            <a:endParaRPr lang="sl-SI"/>
          </a:p>
        </p:txBody>
      </p:sp>
      <p:pic>
        <p:nvPicPr>
          <p:cNvPr id="5" name="Slika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
            <a:ext cx="9144000" cy="902991"/>
          </a:xfrm>
          <a:prstGeom prst="rect">
            <a:avLst/>
          </a:prstGeom>
        </p:spPr>
      </p:pic>
      <p:sp>
        <p:nvSpPr>
          <p:cNvPr id="6" name="Rectangle 5"/>
          <p:cNvSpPr/>
          <p:nvPr/>
        </p:nvSpPr>
        <p:spPr>
          <a:xfrm>
            <a:off x="1800742" y="902990"/>
            <a:ext cx="4944815" cy="769441"/>
          </a:xfrm>
          <a:prstGeom prst="rect">
            <a:avLst/>
          </a:prstGeom>
          <a:noFill/>
        </p:spPr>
        <p:txBody>
          <a:bodyPr wrap="none" lIns="91440" tIns="45720" rIns="91440" bIns="45720">
            <a:spAutoFit/>
          </a:bodyPr>
          <a:lstStyle/>
          <a:p>
            <a:pPr algn="ctr"/>
            <a:r>
              <a:rPr lang="sl-SI"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POGLAVITNI POGOJI</a:t>
            </a:r>
            <a:endParaRPr lang="en-US"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7" name="Title 6"/>
          <p:cNvSpPr>
            <a:spLocks noGrp="1"/>
          </p:cNvSpPr>
          <p:nvPr>
            <p:ph type="title"/>
          </p:nvPr>
        </p:nvSpPr>
        <p:spPr/>
        <p:txBody>
          <a:bodyPr/>
          <a:lstStyle/>
          <a:p>
            <a:r>
              <a:rPr lang="sl-SI" dirty="0" smtClean="0"/>
              <a:t> </a:t>
            </a:r>
            <a:endParaRPr lang="sl-SI" dirty="0"/>
          </a:p>
        </p:txBody>
      </p:sp>
    </p:spTree>
    <p:extLst>
      <p:ext uri="{BB962C8B-B14F-4D97-AF65-F5344CB8AC3E}">
        <p14:creationId xmlns:p14="http://schemas.microsoft.com/office/powerpoint/2010/main" val="14195977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sl-SI" dirty="0" smtClean="0"/>
              <a:t>Projekt se mora uvrstiti v eno od prednostnih področij uporabe S4 (razen trajnostnega turizma</a:t>
            </a:r>
          </a:p>
          <a:p>
            <a:r>
              <a:rPr lang="sl-SI" dirty="0" smtClean="0"/>
              <a:t>Podjetje sme sodelovati največ z eno vlogo</a:t>
            </a:r>
          </a:p>
          <a:p>
            <a:r>
              <a:rPr lang="sl-SI" dirty="0" smtClean="0"/>
              <a:t>Prijavitelj mora zagotoviti sredstva za zaprtje celotne finančne konstrukcije</a:t>
            </a:r>
          </a:p>
          <a:p>
            <a:endParaRPr lang="sl-SI" dirty="0" smtClean="0"/>
          </a:p>
        </p:txBody>
      </p:sp>
      <p:sp>
        <p:nvSpPr>
          <p:cNvPr id="4" name="Slide Number Placeholder 3"/>
          <p:cNvSpPr>
            <a:spLocks noGrp="1"/>
          </p:cNvSpPr>
          <p:nvPr>
            <p:ph type="sldNum" sz="quarter" idx="12"/>
          </p:nvPr>
        </p:nvSpPr>
        <p:spPr/>
        <p:txBody>
          <a:bodyPr/>
          <a:lstStyle/>
          <a:p>
            <a:fld id="{69660A5B-0582-41B6-BC23-C2A41C9ADA33}" type="slidenum">
              <a:rPr lang="sl-SI" smtClean="0"/>
              <a:t>7</a:t>
            </a:fld>
            <a:endParaRPr lang="sl-SI"/>
          </a:p>
        </p:txBody>
      </p:sp>
      <p:pic>
        <p:nvPicPr>
          <p:cNvPr id="5" name="Slika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
            <a:ext cx="9144000" cy="902991"/>
          </a:xfrm>
          <a:prstGeom prst="rect">
            <a:avLst/>
          </a:prstGeom>
        </p:spPr>
      </p:pic>
      <p:sp>
        <p:nvSpPr>
          <p:cNvPr id="6" name="Rectangle 5"/>
          <p:cNvSpPr/>
          <p:nvPr/>
        </p:nvSpPr>
        <p:spPr>
          <a:xfrm>
            <a:off x="1800742" y="902990"/>
            <a:ext cx="4944815" cy="769441"/>
          </a:xfrm>
          <a:prstGeom prst="rect">
            <a:avLst/>
          </a:prstGeom>
          <a:noFill/>
        </p:spPr>
        <p:txBody>
          <a:bodyPr wrap="none" lIns="91440" tIns="45720" rIns="91440" bIns="45720">
            <a:spAutoFit/>
          </a:bodyPr>
          <a:lstStyle/>
          <a:p>
            <a:pPr algn="ctr"/>
            <a:r>
              <a:rPr lang="sl-SI"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POGLAVITNI POGOJI</a:t>
            </a:r>
            <a:endParaRPr lang="en-US"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7" name="Title 6"/>
          <p:cNvSpPr>
            <a:spLocks noGrp="1"/>
          </p:cNvSpPr>
          <p:nvPr>
            <p:ph type="title"/>
          </p:nvPr>
        </p:nvSpPr>
        <p:spPr/>
        <p:txBody>
          <a:bodyPr/>
          <a:lstStyle/>
          <a:p>
            <a:r>
              <a:rPr lang="sl-SI" dirty="0" smtClean="0"/>
              <a:t> </a:t>
            </a:r>
            <a:endParaRPr lang="sl-SI" dirty="0"/>
          </a:p>
        </p:txBody>
      </p:sp>
    </p:spTree>
    <p:extLst>
      <p:ext uri="{BB962C8B-B14F-4D97-AF65-F5344CB8AC3E}">
        <p14:creationId xmlns:p14="http://schemas.microsoft.com/office/powerpoint/2010/main" val="18118182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endParaRPr lang="sl-SI" dirty="0" smtClean="0"/>
          </a:p>
          <a:p>
            <a:pPr>
              <a:buFont typeface="Wingdings" panose="05000000000000000000" pitchFamily="2" charset="2"/>
              <a:buChar char="ü"/>
            </a:pPr>
            <a:r>
              <a:rPr lang="sl-SI" sz="3900" dirty="0" smtClean="0"/>
              <a:t>Velika podjetja </a:t>
            </a:r>
            <a:r>
              <a:rPr lang="sl-SI" sz="3900" u="sng" dirty="0" smtClean="0"/>
              <a:t>do</a:t>
            </a:r>
            <a:r>
              <a:rPr lang="sl-SI" sz="3900" dirty="0" smtClean="0"/>
              <a:t> 25%</a:t>
            </a:r>
          </a:p>
          <a:p>
            <a:pPr>
              <a:buFont typeface="Wingdings" panose="05000000000000000000" pitchFamily="2" charset="2"/>
              <a:buChar char="ü"/>
            </a:pPr>
            <a:r>
              <a:rPr lang="sl-SI" sz="3900" dirty="0" smtClean="0"/>
              <a:t>Srednje velika podjetja </a:t>
            </a:r>
            <a:r>
              <a:rPr lang="sl-SI" sz="3900" u="sng" dirty="0" smtClean="0"/>
              <a:t>do</a:t>
            </a:r>
            <a:r>
              <a:rPr lang="sl-SI" sz="3900" dirty="0" smtClean="0"/>
              <a:t> 35%</a:t>
            </a:r>
          </a:p>
          <a:p>
            <a:pPr>
              <a:buFont typeface="Wingdings" panose="05000000000000000000" pitchFamily="2" charset="2"/>
              <a:buChar char="ü"/>
            </a:pPr>
            <a:r>
              <a:rPr lang="sl-SI" sz="3900" dirty="0" err="1" smtClean="0"/>
              <a:t>Mikro</a:t>
            </a:r>
            <a:r>
              <a:rPr lang="sl-SI" sz="3900" dirty="0" smtClean="0"/>
              <a:t> in mala podjetja </a:t>
            </a:r>
            <a:r>
              <a:rPr lang="sl-SI" sz="3900" u="sng" dirty="0" smtClean="0"/>
              <a:t>do</a:t>
            </a:r>
            <a:r>
              <a:rPr lang="sl-SI" sz="3900" dirty="0" smtClean="0"/>
              <a:t> 45%</a:t>
            </a:r>
          </a:p>
          <a:p>
            <a:pPr marL="0" indent="0">
              <a:buNone/>
            </a:pPr>
            <a:endParaRPr lang="sl-SI" dirty="0"/>
          </a:p>
          <a:p>
            <a:pPr marL="0" indent="0" algn="just">
              <a:buNone/>
            </a:pPr>
            <a:r>
              <a:rPr lang="sl-SI" i="1" dirty="0" smtClean="0">
                <a:solidFill>
                  <a:srgbClr val="00B0F0"/>
                </a:solidFill>
              </a:rPr>
              <a:t>Primer: vrednost upravičenih stroškov projekta znaša 400.000 €. Kandidira malo podjetje (intenzivnost sofinanciranja </a:t>
            </a:r>
            <a:r>
              <a:rPr lang="sl-SI" i="1" dirty="0" err="1" smtClean="0">
                <a:solidFill>
                  <a:srgbClr val="00B0F0"/>
                </a:solidFill>
              </a:rPr>
              <a:t>max</a:t>
            </a:r>
            <a:r>
              <a:rPr lang="sl-SI" i="1" dirty="0" smtClean="0">
                <a:solidFill>
                  <a:srgbClr val="00B0F0"/>
                </a:solidFill>
              </a:rPr>
              <a:t>. 45%). </a:t>
            </a:r>
          </a:p>
          <a:p>
            <a:pPr marL="0" indent="0" algn="just">
              <a:buNone/>
            </a:pPr>
            <a:r>
              <a:rPr lang="sl-SI" i="1" dirty="0" smtClean="0">
                <a:solidFill>
                  <a:srgbClr val="00B0F0"/>
                </a:solidFill>
              </a:rPr>
              <a:t>Vrednost sofinanciranja znaša 180.000 €)</a:t>
            </a:r>
            <a:endParaRPr lang="sl-SI" i="1" dirty="0">
              <a:solidFill>
                <a:srgbClr val="00B0F0"/>
              </a:solidFill>
            </a:endParaRPr>
          </a:p>
          <a:p>
            <a:pPr marL="0" indent="0">
              <a:buNone/>
            </a:pPr>
            <a:endParaRPr lang="sl-SI" dirty="0"/>
          </a:p>
        </p:txBody>
      </p:sp>
      <p:sp>
        <p:nvSpPr>
          <p:cNvPr id="4" name="Slide Number Placeholder 3"/>
          <p:cNvSpPr>
            <a:spLocks noGrp="1"/>
          </p:cNvSpPr>
          <p:nvPr>
            <p:ph type="sldNum" sz="quarter" idx="12"/>
          </p:nvPr>
        </p:nvSpPr>
        <p:spPr/>
        <p:txBody>
          <a:bodyPr/>
          <a:lstStyle/>
          <a:p>
            <a:fld id="{69660A5B-0582-41B6-BC23-C2A41C9ADA33}" type="slidenum">
              <a:rPr lang="sl-SI" smtClean="0"/>
              <a:t>8</a:t>
            </a:fld>
            <a:endParaRPr lang="sl-SI"/>
          </a:p>
        </p:txBody>
      </p:sp>
      <p:pic>
        <p:nvPicPr>
          <p:cNvPr id="5"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902991"/>
          </a:xfrm>
          <a:prstGeom prst="rect">
            <a:avLst/>
          </a:prstGeom>
        </p:spPr>
      </p:pic>
      <p:sp>
        <p:nvSpPr>
          <p:cNvPr id="6" name="Rectangle 5"/>
          <p:cNvSpPr/>
          <p:nvPr/>
        </p:nvSpPr>
        <p:spPr>
          <a:xfrm>
            <a:off x="54609" y="902991"/>
            <a:ext cx="9034781" cy="769441"/>
          </a:xfrm>
          <a:prstGeom prst="rect">
            <a:avLst/>
          </a:prstGeom>
          <a:noFill/>
        </p:spPr>
        <p:txBody>
          <a:bodyPr wrap="square" lIns="91440" tIns="45720" rIns="91440" bIns="45720">
            <a:spAutoFit/>
          </a:bodyPr>
          <a:lstStyle/>
          <a:p>
            <a:pPr algn="ctr"/>
            <a:r>
              <a:rPr lang="sl-SI"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INTENZIVNOST SOFINANCIRANJA</a:t>
            </a:r>
            <a:endParaRPr lang="sl-SI"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7" name="Title 6"/>
          <p:cNvSpPr>
            <a:spLocks noGrp="1"/>
          </p:cNvSpPr>
          <p:nvPr>
            <p:ph type="title"/>
          </p:nvPr>
        </p:nvSpPr>
        <p:spPr/>
        <p:txBody>
          <a:bodyPr>
            <a:normAutofit fontScale="90000"/>
          </a:bodyPr>
          <a:lstStyle/>
          <a:p>
            <a:r>
              <a:rPr lang="sl-SI" dirty="0" smtClean="0"/>
              <a:t/>
            </a:r>
            <a:br>
              <a:rPr lang="sl-SI" dirty="0" smtClean="0"/>
            </a:br>
            <a:r>
              <a:rPr lang="sl-SI" dirty="0" smtClean="0"/>
              <a:t> </a:t>
            </a:r>
            <a:endParaRPr lang="sl-SI" dirty="0"/>
          </a:p>
        </p:txBody>
      </p:sp>
      <p:sp>
        <p:nvSpPr>
          <p:cNvPr id="8" name="Oval Callout 7"/>
          <p:cNvSpPr/>
          <p:nvPr/>
        </p:nvSpPr>
        <p:spPr>
          <a:xfrm>
            <a:off x="6516216" y="1672432"/>
            <a:ext cx="2376264" cy="129614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2400" b="1" dirty="0" smtClean="0">
                <a:solidFill>
                  <a:srgbClr val="FF0000"/>
                </a:solidFill>
              </a:rPr>
              <a:t>Kaj pomeni „do“?</a:t>
            </a:r>
            <a:endParaRPr lang="sl-SI" sz="2400" b="1" dirty="0">
              <a:solidFill>
                <a:srgbClr val="FF0000"/>
              </a:solidFill>
            </a:endParaRPr>
          </a:p>
        </p:txBody>
      </p:sp>
    </p:spTree>
    <p:extLst>
      <p:ext uri="{BB962C8B-B14F-4D97-AF65-F5344CB8AC3E}">
        <p14:creationId xmlns:p14="http://schemas.microsoft.com/office/powerpoint/2010/main" val="34576514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9512" y="1673046"/>
            <a:ext cx="8229600" cy="4525963"/>
          </a:xfrm>
        </p:spPr>
        <p:txBody>
          <a:bodyPr/>
          <a:lstStyle/>
          <a:p>
            <a:pPr>
              <a:buFont typeface="Wingdings" panose="05000000000000000000" pitchFamily="2" charset="2"/>
              <a:buChar char="ü"/>
            </a:pPr>
            <a:r>
              <a:rPr lang="sl-SI" sz="3600" dirty="0" smtClean="0"/>
              <a:t>Najmanj 50.000 € </a:t>
            </a:r>
          </a:p>
          <a:p>
            <a:pPr>
              <a:buFont typeface="Wingdings" panose="05000000000000000000" pitchFamily="2" charset="2"/>
              <a:buChar char="ü"/>
            </a:pPr>
            <a:r>
              <a:rPr lang="sl-SI" sz="3600" dirty="0" smtClean="0"/>
              <a:t>Največ 200.000 €</a:t>
            </a:r>
            <a:endParaRPr lang="sl-SI" sz="3600" dirty="0" smtClean="0">
              <a:solidFill>
                <a:srgbClr val="FF0000"/>
              </a:solidFill>
            </a:endParaRPr>
          </a:p>
          <a:p>
            <a:endParaRPr lang="sl-SI" dirty="0">
              <a:solidFill>
                <a:srgbClr val="FF0000"/>
              </a:solidFill>
            </a:endParaRPr>
          </a:p>
          <a:p>
            <a:pPr marL="0" indent="0" algn="just">
              <a:buNone/>
            </a:pPr>
            <a:r>
              <a:rPr lang="sl-SI" sz="2800" i="1" dirty="0" smtClean="0">
                <a:solidFill>
                  <a:srgbClr val="00B0F0"/>
                </a:solidFill>
              </a:rPr>
              <a:t>Primer: upravičeni stroški projekta znašajo 80.000 €. Ob predpostavki, da je prijavitelj srednje veliko podjetje, intenzivnost sofinanciranja lahko znaša največ 35% (</a:t>
            </a:r>
            <a:r>
              <a:rPr lang="sl-SI" sz="2800" i="1" u="sng" dirty="0" smtClean="0">
                <a:solidFill>
                  <a:srgbClr val="00B0F0"/>
                </a:solidFill>
              </a:rPr>
              <a:t>28.000 €</a:t>
            </a:r>
            <a:r>
              <a:rPr lang="sl-SI" sz="2800" i="1" dirty="0" smtClean="0">
                <a:solidFill>
                  <a:srgbClr val="00B0F0"/>
                </a:solidFill>
              </a:rPr>
              <a:t>). </a:t>
            </a:r>
            <a:r>
              <a:rPr lang="sl-SI" sz="2800" i="1" dirty="0" smtClean="0">
                <a:solidFill>
                  <a:srgbClr val="FF0000"/>
                </a:solidFill>
              </a:rPr>
              <a:t>Prenizka vrednost!</a:t>
            </a:r>
          </a:p>
          <a:p>
            <a:endParaRPr lang="sl-SI" dirty="0">
              <a:solidFill>
                <a:srgbClr val="FF0000"/>
              </a:solidFill>
            </a:endParaRPr>
          </a:p>
        </p:txBody>
      </p:sp>
      <p:sp>
        <p:nvSpPr>
          <p:cNvPr id="4" name="Slide Number Placeholder 3"/>
          <p:cNvSpPr>
            <a:spLocks noGrp="1"/>
          </p:cNvSpPr>
          <p:nvPr>
            <p:ph type="sldNum" sz="quarter" idx="12"/>
          </p:nvPr>
        </p:nvSpPr>
        <p:spPr/>
        <p:txBody>
          <a:bodyPr/>
          <a:lstStyle/>
          <a:p>
            <a:fld id="{69660A5B-0582-41B6-BC23-C2A41C9ADA33}" type="slidenum">
              <a:rPr lang="sl-SI" smtClean="0"/>
              <a:t>9</a:t>
            </a:fld>
            <a:endParaRPr lang="sl-SI"/>
          </a:p>
        </p:txBody>
      </p:sp>
      <p:pic>
        <p:nvPicPr>
          <p:cNvPr id="7"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9144000" cy="902991"/>
          </a:xfrm>
          <a:prstGeom prst="rect">
            <a:avLst/>
          </a:prstGeom>
        </p:spPr>
      </p:pic>
      <p:sp>
        <p:nvSpPr>
          <p:cNvPr id="5" name="Rectangle 4"/>
          <p:cNvSpPr/>
          <p:nvPr/>
        </p:nvSpPr>
        <p:spPr>
          <a:xfrm>
            <a:off x="1641046" y="903605"/>
            <a:ext cx="6066533" cy="769441"/>
          </a:xfrm>
          <a:prstGeom prst="rect">
            <a:avLst/>
          </a:prstGeom>
          <a:noFill/>
        </p:spPr>
        <p:txBody>
          <a:bodyPr wrap="none" lIns="91440" tIns="45720" rIns="91440" bIns="45720">
            <a:spAutoFit/>
          </a:bodyPr>
          <a:lstStyle/>
          <a:p>
            <a:pPr algn="ctr"/>
            <a:r>
              <a:rPr lang="sl-SI"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VIŠINA SOFINANCIRANJA</a:t>
            </a:r>
            <a:endParaRPr lang="en-US"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8" name="Title 7"/>
          <p:cNvSpPr>
            <a:spLocks noGrp="1"/>
          </p:cNvSpPr>
          <p:nvPr>
            <p:ph type="title"/>
          </p:nvPr>
        </p:nvSpPr>
        <p:spPr/>
        <p:txBody>
          <a:bodyPr/>
          <a:lstStyle/>
          <a:p>
            <a:r>
              <a:rPr lang="sl-SI" dirty="0" smtClean="0"/>
              <a:t> </a:t>
            </a:r>
            <a:endParaRPr lang="sl-SI" dirty="0"/>
          </a:p>
        </p:txBody>
      </p:sp>
    </p:spTree>
    <p:extLst>
      <p:ext uri="{BB962C8B-B14F-4D97-AF65-F5344CB8AC3E}">
        <p14:creationId xmlns:p14="http://schemas.microsoft.com/office/powerpoint/2010/main" val="16489843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1025</TotalTime>
  <Words>3073</Words>
  <Application>Microsoft Office PowerPoint</Application>
  <PresentationFormat>Diaprojekcija na zaslonu (4:3)</PresentationFormat>
  <Paragraphs>445</Paragraphs>
  <Slides>50</Slides>
  <Notes>3</Notes>
  <HiddenSlides>0</HiddenSlides>
  <MMClips>0</MMClips>
  <ScaleCrop>false</ScaleCrop>
  <HeadingPairs>
    <vt:vector size="6" baseType="variant">
      <vt:variant>
        <vt:lpstr>Uporabljene pisave</vt:lpstr>
      </vt:variant>
      <vt:variant>
        <vt:i4>5</vt:i4>
      </vt:variant>
      <vt:variant>
        <vt:lpstr>Tema</vt:lpstr>
      </vt:variant>
      <vt:variant>
        <vt:i4>1</vt:i4>
      </vt:variant>
      <vt:variant>
        <vt:lpstr>Naslovi diapozitivov</vt:lpstr>
      </vt:variant>
      <vt:variant>
        <vt:i4>50</vt:i4>
      </vt:variant>
    </vt:vector>
  </HeadingPairs>
  <TitlesOfParts>
    <vt:vector size="56" baseType="lpstr">
      <vt:lpstr>Arial</vt:lpstr>
      <vt:lpstr>Calibri</vt:lpstr>
      <vt:lpstr>Courier New</vt:lpstr>
      <vt:lpstr>Times New Roman</vt:lpstr>
      <vt:lpstr>Wingdings</vt:lpstr>
      <vt:lpstr>Officeova tema</vt:lpstr>
      <vt:lpstr>Informativni dan Javnega razpisa Spodbujanje kompetenc in inovacijskih potencialov podjetij 6.2.2017   Tatjana Dokl SPIRIT Slovenija   Javni razpis delno financira Evropska unija iz Evropskega sklada za regionalni razvoj in se izvaja v okviru Prednostne naložbe: 1.2: »Spodbujanje naložb podjetij v raziskave in inovacije ter vzpostavljanje povezav in sinergij med podjetji, centri za raziskave in razvoj ter visokošolskim izobraževalnim sektorjem, zlasti s spodbujanjem naložb na področju razvoja izdelkov in storitev, prenosa tehnologij, socialnih in ekoloških inovacij, aplikacij javnih storitev, spodbujanjem povpraševanja, mreženja, grozdov in odprtih inovacij prek pametne specializacije ter podpiranjem tehnoloških in uporabnih raziskav, pilotnih linij, ukrepov za zgodnje ovrednotenje izdelkov, naprednih proizvodnih zmogljivosti in prve proizvodnje zlasti na področju ključnih spodbujevalnih tehnologij ter razširjanje tehnologij za splošno rabo«; specifičnega cilja 1.2.2: »Povečan delež inovacijsko aktivnih podjetij«.  </vt:lpstr>
      <vt:lpstr>PowerPointova predstavitev</vt:lpstr>
      <vt:lpstr>PowerPointova predstavitev</vt:lpstr>
      <vt:lpstr>PowerPointova predstavitev</vt:lpstr>
      <vt:lpstr>VREDNOST RAZPISA</vt:lpstr>
      <vt:lpstr> </vt:lpstr>
      <vt:lpstr> </vt:lpstr>
      <vt:lpstr>  </vt:lpstr>
      <vt:lpstr> </vt:lpstr>
      <vt:lpstr> </vt:lpstr>
      <vt:lpstr>PowerPointova predstavitev</vt:lpstr>
      <vt:lpstr>PowerPointova predstavitev</vt:lpstr>
      <vt:lpstr>PowerPointova predstavitev</vt:lpstr>
      <vt:lpstr>PowerPointova predstavitev</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PowerPointova predstavitev</vt:lpstr>
      <vt:lpstr> </vt:lpstr>
      <vt:lpstr> </vt:lpstr>
      <vt:lpstr> </vt:lpstr>
      <vt:lpstr> </vt:lpstr>
      <vt:lpstr>PowerPointova predstavitev</vt:lpstr>
      <vt:lpstr> </vt:lpstr>
      <vt:lpstr> </vt:lpstr>
      <vt:lpstr> </vt:lpstr>
      <vt:lpstr>PowerPointova predstavitev</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Rok Beniger</dc:creator>
  <cp:lastModifiedBy>Tatjana Dokl</cp:lastModifiedBy>
  <cp:revision>137</cp:revision>
  <cp:lastPrinted>2017-02-05T17:15:25Z</cp:lastPrinted>
  <dcterms:created xsi:type="dcterms:W3CDTF">2016-11-12T12:55:32Z</dcterms:created>
  <dcterms:modified xsi:type="dcterms:W3CDTF">2017-02-06T12:00:26Z</dcterms:modified>
</cp:coreProperties>
</file>