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32"/>
  </p:notesMasterIdLst>
  <p:sldIdLst>
    <p:sldId id="256" r:id="rId6"/>
    <p:sldId id="262" r:id="rId7"/>
    <p:sldId id="298" r:id="rId8"/>
    <p:sldId id="265" r:id="rId9"/>
    <p:sldId id="288" r:id="rId10"/>
    <p:sldId id="289" r:id="rId11"/>
    <p:sldId id="279" r:id="rId12"/>
    <p:sldId id="290" r:id="rId13"/>
    <p:sldId id="282" r:id="rId14"/>
    <p:sldId id="304" r:id="rId15"/>
    <p:sldId id="297" r:id="rId16"/>
    <p:sldId id="295" r:id="rId17"/>
    <p:sldId id="287" r:id="rId18"/>
    <p:sldId id="302" r:id="rId19"/>
    <p:sldId id="263" r:id="rId20"/>
    <p:sldId id="270" r:id="rId21"/>
    <p:sldId id="299" r:id="rId22"/>
    <p:sldId id="300" r:id="rId23"/>
    <p:sldId id="274" r:id="rId24"/>
    <p:sldId id="276" r:id="rId25"/>
    <p:sldId id="303" r:id="rId26"/>
    <p:sldId id="292" r:id="rId27"/>
    <p:sldId id="305" r:id="rId28"/>
    <p:sldId id="266" r:id="rId29"/>
    <p:sldId id="283" r:id="rId30"/>
    <p:sldId id="264" r:id="rId31"/>
  </p:sldIdLst>
  <p:sldSz cx="20104100" cy="11309350"/>
  <p:notesSz cx="20104100" cy="1130935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02E"/>
    <a:srgbClr val="B2C8F4"/>
    <a:srgbClr val="4B4557"/>
    <a:srgbClr val="346C80"/>
    <a:srgbClr val="F3F4F4"/>
    <a:srgbClr val="77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2T06:36:11.38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D73D30F-4EDF-4CAE-9BE2-B3FC41084988}" type="datetimeFigureOut">
              <a:rPr lang="sl-SI" smtClean="0"/>
              <a:t>13. 05. 2025</a:t>
            </a:fld>
            <a:endParaRPr lang="sl-SI"/>
          </a:p>
        </p:txBody>
      </p:sp>
      <p:sp>
        <p:nvSpPr>
          <p:cNvPr id="4" name="Označba mesta stranske slike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43D22F6-A1C8-4DC1-BCA2-4036D5276A94}" type="slidenum">
              <a:rPr lang="sl-SI" smtClean="0"/>
              <a:t>‹#›</a:t>
            </a:fld>
            <a:endParaRPr lang="sl-SI"/>
          </a:p>
        </p:txBody>
      </p:sp>
    </p:spTree>
    <p:extLst>
      <p:ext uri="{BB962C8B-B14F-4D97-AF65-F5344CB8AC3E}">
        <p14:creationId xmlns:p14="http://schemas.microsoft.com/office/powerpoint/2010/main" val="256910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43D22F6-A1C8-4DC1-BCA2-4036D5276A94}" type="slidenum">
              <a:rPr lang="sl-SI" smtClean="0"/>
              <a:t>14</a:t>
            </a:fld>
            <a:endParaRPr lang="sl-SI"/>
          </a:p>
        </p:txBody>
      </p:sp>
    </p:spTree>
    <p:extLst>
      <p:ext uri="{BB962C8B-B14F-4D97-AF65-F5344CB8AC3E}">
        <p14:creationId xmlns:p14="http://schemas.microsoft.com/office/powerpoint/2010/main" val="338732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43D22F6-A1C8-4DC1-BCA2-4036D5276A94}" type="slidenum">
              <a:rPr lang="sl-SI" smtClean="0"/>
              <a:t>15</a:t>
            </a:fld>
            <a:endParaRPr lang="sl-SI"/>
          </a:p>
        </p:txBody>
      </p:sp>
    </p:spTree>
    <p:extLst>
      <p:ext uri="{BB962C8B-B14F-4D97-AF65-F5344CB8AC3E}">
        <p14:creationId xmlns:p14="http://schemas.microsoft.com/office/powerpoint/2010/main" val="366625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7F0A4B2C-791C-410F-8226-51592253AE71}"/>
              </a:ext>
            </a:extLst>
          </p:cNvPr>
          <p:cNvSpPr/>
          <p:nvPr userDrawn="1"/>
        </p:nvSpPr>
        <p:spPr>
          <a:xfrm>
            <a:off x="0" y="0"/>
            <a:ext cx="20104100" cy="11309350"/>
          </a:xfrm>
          <a:prstGeom prst="rect">
            <a:avLst/>
          </a:prstGeom>
          <a:gradFill flip="none" rotWithShape="1">
            <a:gsLst>
              <a:gs pos="0">
                <a:srgbClr val="77A02E"/>
              </a:gs>
              <a:gs pos="100000">
                <a:srgbClr val="346C80"/>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3" name="Skupina 2">
            <a:extLst>
              <a:ext uri="{FF2B5EF4-FFF2-40B4-BE49-F238E27FC236}">
                <a16:creationId xmlns:a16="http://schemas.microsoft.com/office/drawing/2014/main" id="{4D7E94BA-DA2E-40AD-96F5-5B1FCA8160BB}"/>
              </a:ext>
            </a:extLst>
          </p:cNvPr>
          <p:cNvGrpSpPr/>
          <p:nvPr userDrawn="1"/>
        </p:nvGrpSpPr>
        <p:grpSpPr>
          <a:xfrm>
            <a:off x="0" y="3447221"/>
            <a:ext cx="5395809" cy="6347411"/>
            <a:chOff x="0" y="3447221"/>
            <a:chExt cx="5395809" cy="6347411"/>
          </a:xfrm>
        </p:grpSpPr>
        <p:sp>
          <p:nvSpPr>
            <p:cNvPr id="4" name="bk object 41">
              <a:extLst>
                <a:ext uri="{FF2B5EF4-FFF2-40B4-BE49-F238E27FC236}">
                  <a16:creationId xmlns:a16="http://schemas.microsoft.com/office/drawing/2014/main" id="{4ED0AE97-CF52-4B64-B4A7-4DCEF0F71B86}"/>
                </a:ext>
              </a:extLst>
            </p:cNvPr>
            <p:cNvSpPr/>
            <p:nvPr/>
          </p:nvSpPr>
          <p:spPr>
            <a:xfrm>
              <a:off x="4818734" y="4023801"/>
              <a:ext cx="576580" cy="695960"/>
            </a:xfrm>
            <a:custGeom>
              <a:avLst/>
              <a:gdLst/>
              <a:ahLst/>
              <a:cxnLst/>
              <a:rect l="l" t="t" r="r" b="b"/>
              <a:pathLst>
                <a:path w="576579" h="695960">
                  <a:moveTo>
                    <a:pt x="0" y="695960"/>
                  </a:moveTo>
                  <a:lnTo>
                    <a:pt x="576516" y="695960"/>
                  </a:lnTo>
                  <a:lnTo>
                    <a:pt x="576516" y="0"/>
                  </a:lnTo>
                  <a:lnTo>
                    <a:pt x="0" y="0"/>
                  </a:lnTo>
                  <a:lnTo>
                    <a:pt x="0" y="695960"/>
                  </a:lnTo>
                  <a:close/>
                </a:path>
              </a:pathLst>
            </a:custGeom>
            <a:solidFill>
              <a:srgbClr val="FFFFFF"/>
            </a:solidFill>
          </p:spPr>
          <p:txBody>
            <a:bodyPr wrap="square" lIns="0" tIns="0" rIns="0" bIns="0" rtlCol="0"/>
            <a:lstStyle/>
            <a:p>
              <a:endParaRPr/>
            </a:p>
          </p:txBody>
        </p:sp>
        <p:sp>
          <p:nvSpPr>
            <p:cNvPr id="5" name="bk object 42">
              <a:extLst>
                <a:ext uri="{FF2B5EF4-FFF2-40B4-BE49-F238E27FC236}">
                  <a16:creationId xmlns:a16="http://schemas.microsoft.com/office/drawing/2014/main" id="{D8001C8E-8884-4433-9669-2E0AE9AFB240}"/>
                </a:ext>
              </a:extLst>
            </p:cNvPr>
            <p:cNvSpPr/>
            <p:nvPr/>
          </p:nvSpPr>
          <p:spPr>
            <a:xfrm>
              <a:off x="4123269" y="3447221"/>
              <a:ext cx="1272540" cy="576580"/>
            </a:xfrm>
            <a:custGeom>
              <a:avLst/>
              <a:gdLst/>
              <a:ahLst/>
              <a:cxnLst/>
              <a:rect l="l" t="t" r="r" b="b"/>
              <a:pathLst>
                <a:path w="1272539" h="576579">
                  <a:moveTo>
                    <a:pt x="0" y="576580"/>
                  </a:moveTo>
                  <a:lnTo>
                    <a:pt x="1271982" y="576580"/>
                  </a:lnTo>
                  <a:lnTo>
                    <a:pt x="1271982" y="0"/>
                  </a:lnTo>
                  <a:lnTo>
                    <a:pt x="0" y="0"/>
                  </a:lnTo>
                  <a:lnTo>
                    <a:pt x="0" y="576580"/>
                  </a:lnTo>
                  <a:close/>
                </a:path>
              </a:pathLst>
            </a:custGeom>
            <a:solidFill>
              <a:srgbClr val="FFFFFF"/>
            </a:solidFill>
          </p:spPr>
          <p:txBody>
            <a:bodyPr wrap="square" lIns="0" tIns="0" rIns="0" bIns="0" rtlCol="0"/>
            <a:lstStyle/>
            <a:p>
              <a:endParaRPr/>
            </a:p>
          </p:txBody>
        </p:sp>
        <p:sp>
          <p:nvSpPr>
            <p:cNvPr id="6" name="bk object 43">
              <a:extLst>
                <a:ext uri="{FF2B5EF4-FFF2-40B4-BE49-F238E27FC236}">
                  <a16:creationId xmlns:a16="http://schemas.microsoft.com/office/drawing/2014/main" id="{FD019524-8286-46F2-809B-3ED417419207}"/>
                </a:ext>
              </a:extLst>
            </p:cNvPr>
            <p:cNvSpPr/>
            <p:nvPr/>
          </p:nvSpPr>
          <p:spPr>
            <a:xfrm>
              <a:off x="0" y="4023752"/>
              <a:ext cx="4862830" cy="5770880"/>
            </a:xfrm>
            <a:custGeom>
              <a:avLst/>
              <a:gdLst/>
              <a:ahLst/>
              <a:cxnLst/>
              <a:rect l="l" t="t" r="r" b="b"/>
              <a:pathLst>
                <a:path w="4862830" h="5770880">
                  <a:moveTo>
                    <a:pt x="3336233" y="0"/>
                  </a:moveTo>
                  <a:lnTo>
                    <a:pt x="0" y="0"/>
                  </a:lnTo>
                  <a:lnTo>
                    <a:pt x="0" y="576526"/>
                  </a:lnTo>
                  <a:lnTo>
                    <a:pt x="3336233" y="576526"/>
                  </a:lnTo>
                  <a:lnTo>
                    <a:pt x="3336233" y="0"/>
                  </a:lnTo>
                  <a:close/>
                </a:path>
                <a:path w="4862830" h="5770880">
                  <a:moveTo>
                    <a:pt x="4859914" y="1523670"/>
                  </a:moveTo>
                  <a:lnTo>
                    <a:pt x="4283377" y="1523670"/>
                  </a:lnTo>
                  <a:lnTo>
                    <a:pt x="4283377" y="5194176"/>
                  </a:lnTo>
                  <a:lnTo>
                    <a:pt x="0" y="5194176"/>
                  </a:lnTo>
                  <a:lnTo>
                    <a:pt x="0" y="5770714"/>
                  </a:lnTo>
                  <a:lnTo>
                    <a:pt x="4859914" y="5770714"/>
                  </a:lnTo>
                  <a:lnTo>
                    <a:pt x="4859914" y="2922958"/>
                  </a:lnTo>
                  <a:lnTo>
                    <a:pt x="4862595" y="2919806"/>
                  </a:lnTo>
                  <a:lnTo>
                    <a:pt x="4859914" y="2917471"/>
                  </a:lnTo>
                  <a:lnTo>
                    <a:pt x="4859914" y="1523670"/>
                  </a:lnTo>
                  <a:close/>
                </a:path>
              </a:pathLst>
            </a:custGeom>
            <a:solidFill>
              <a:srgbClr val="FFFFFF"/>
            </a:solidFill>
          </p:spPr>
          <p:txBody>
            <a:bodyPr wrap="square" lIns="0" tIns="0" rIns="0" bIns="0" rtlCol="0"/>
            <a:lstStyle/>
            <a:p>
              <a:endParaRPr/>
            </a:p>
          </p:txBody>
        </p:sp>
      </p:grpSp>
      <p:pic>
        <p:nvPicPr>
          <p:cNvPr id="7" name="Slika 6">
            <a:extLst>
              <a:ext uri="{FF2B5EF4-FFF2-40B4-BE49-F238E27FC236}">
                <a16:creationId xmlns:a16="http://schemas.microsoft.com/office/drawing/2014/main" id="{782AA252-3BA3-4976-A5DD-3F24B78E95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6549" y="1157748"/>
            <a:ext cx="4509670" cy="1350611"/>
          </a:xfrm>
          <a:prstGeom prst="rect">
            <a:avLst/>
          </a:prstGeom>
        </p:spPr>
      </p:pic>
      <p:pic>
        <p:nvPicPr>
          <p:cNvPr id="8" name="Slika 7">
            <a:extLst>
              <a:ext uri="{FF2B5EF4-FFF2-40B4-BE49-F238E27FC236}">
                <a16:creationId xmlns:a16="http://schemas.microsoft.com/office/drawing/2014/main" id="{F1D9B6F7-752E-447B-9F5C-65F931055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29064" y="9981062"/>
            <a:ext cx="1597155" cy="79857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8" y="2772362"/>
            <a:ext cx="8504975" cy="1358692"/>
          </a:xfrm>
        </p:spPr>
        <p:txBody>
          <a:bodyPr anchor="b"/>
          <a:lstStyle>
            <a:lvl1pPr marL="0" indent="0">
              <a:buNone/>
              <a:defRPr sz="3958" b="1"/>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a:t>Click to edit Master text styles</a:t>
            </a:r>
          </a:p>
        </p:txBody>
      </p:sp>
      <p:sp>
        <p:nvSpPr>
          <p:cNvPr id="4" name="Content Placeholder 3"/>
          <p:cNvSpPr>
            <a:spLocks noGrp="1"/>
          </p:cNvSpPr>
          <p:nvPr>
            <p:ph sz="half" idx="2"/>
          </p:nvPr>
        </p:nvSpPr>
        <p:spPr>
          <a:xfrm>
            <a:off x="1384778" y="4131054"/>
            <a:ext cx="8504975" cy="6076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en-US"/>
              <a:t>Click to 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B3AE25-CC08-544F-9165-606D456A378D}"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238195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B3AE25-CC08-544F-9165-606D456A378D}"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1946511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3AE25-CC08-544F-9165-606D456A378D}"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86150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5" y="753957"/>
            <a:ext cx="6484096"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5" y="3392805"/>
            <a:ext cx="6484096" cy="6285591"/>
          </a:xfrm>
        </p:spPr>
        <p:txBody>
          <a:bodyPr/>
          <a:lstStyle>
            <a:lvl1pPr marL="0" indent="0">
              <a:buNone/>
              <a:defRPr sz="2639"/>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Click to edit Master text styles</a:t>
            </a:r>
          </a:p>
        </p:txBody>
      </p:sp>
      <p:sp>
        <p:nvSpPr>
          <p:cNvPr id="5" name="Date Placeholder 4"/>
          <p:cNvSpPr>
            <a:spLocks noGrp="1"/>
          </p:cNvSpPr>
          <p:nvPr>
            <p:ph type="dt" sz="half" idx="10"/>
          </p:nvPr>
        </p:nvSpPr>
        <p:spPr/>
        <p:txBody>
          <a:bodyPr/>
          <a:lstStyle/>
          <a:p>
            <a:fld id="{FDB3AE25-CC08-544F-9165-606D456A378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3338806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5" y="753957"/>
            <a:ext cx="6484096"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969" indent="0">
              <a:buNone/>
              <a:defRPr sz="4617"/>
            </a:lvl2pPr>
            <a:lvl3pPr marL="1507937" indent="0">
              <a:buNone/>
              <a:defRPr sz="3958"/>
            </a:lvl3pPr>
            <a:lvl4pPr marL="2261906" indent="0">
              <a:buNone/>
              <a:defRPr sz="3298"/>
            </a:lvl4pPr>
            <a:lvl5pPr marL="3015874" indent="0">
              <a:buNone/>
              <a:defRPr sz="3298"/>
            </a:lvl5pPr>
            <a:lvl6pPr marL="3769843" indent="0">
              <a:buNone/>
              <a:defRPr sz="3298"/>
            </a:lvl6pPr>
            <a:lvl7pPr marL="4523811" indent="0">
              <a:buNone/>
              <a:defRPr sz="3298"/>
            </a:lvl7pPr>
            <a:lvl8pPr marL="5277780" indent="0">
              <a:buNone/>
              <a:defRPr sz="3298"/>
            </a:lvl8pPr>
            <a:lvl9pPr marL="6031748" indent="0">
              <a:buNone/>
              <a:defRPr sz="3298"/>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384775" y="3392805"/>
            <a:ext cx="6484096" cy="6285591"/>
          </a:xfrm>
        </p:spPr>
        <p:txBody>
          <a:bodyPr/>
          <a:lstStyle>
            <a:lvl1pPr marL="0" indent="0">
              <a:buNone/>
              <a:defRPr sz="2639"/>
            </a:lvl1pPr>
            <a:lvl2pPr marL="753969" indent="0">
              <a:buNone/>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Click to edit Master text styles</a:t>
            </a:r>
          </a:p>
        </p:txBody>
      </p:sp>
      <p:sp>
        <p:nvSpPr>
          <p:cNvPr id="5" name="Date Placeholder 4"/>
          <p:cNvSpPr>
            <a:spLocks noGrp="1"/>
          </p:cNvSpPr>
          <p:nvPr>
            <p:ph type="dt" sz="half" idx="10"/>
          </p:nvPr>
        </p:nvSpPr>
        <p:spPr/>
        <p:txBody>
          <a:bodyPr/>
          <a:lstStyle/>
          <a:p>
            <a:fld id="{FDB3AE25-CC08-544F-9165-606D456A378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167068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3AE25-CC08-544F-9165-606D456A37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271269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7"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8" y="602118"/>
            <a:ext cx="12753538" cy="9584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3AE25-CC08-544F-9165-606D456A37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317463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02D7454-855D-4652-BD25-9F90FB62B0F5}"/>
              </a:ext>
            </a:extLst>
          </p:cNvPr>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F3F4F4"/>
          </a:solidFill>
        </p:spPr>
        <p:txBody>
          <a:bodyPr wrap="square" lIns="0" tIns="0" rIns="0" bIns="0" rtlCol="0"/>
          <a:lstStyle/>
          <a:p>
            <a:endParaRPr/>
          </a:p>
        </p:txBody>
      </p:sp>
      <p:sp>
        <p:nvSpPr>
          <p:cNvPr id="7" name="object 3">
            <a:extLst>
              <a:ext uri="{FF2B5EF4-FFF2-40B4-BE49-F238E27FC236}">
                <a16:creationId xmlns:a16="http://schemas.microsoft.com/office/drawing/2014/main" id="{70D2FD98-586C-4615-BE6F-FF8664C36A98}"/>
              </a:ext>
            </a:extLst>
          </p:cNvPr>
          <p:cNvSpPr/>
          <p:nvPr userDrawn="1"/>
        </p:nvSpPr>
        <p:spPr>
          <a:xfrm>
            <a:off x="0" y="11042229"/>
            <a:ext cx="20104099" cy="266326"/>
          </a:xfrm>
          <a:prstGeom prst="rect">
            <a:avLst/>
          </a:prstGeom>
          <a:blipFill>
            <a:blip r:embed="rId2" cstate="print"/>
            <a:stretch>
              <a:fillRect/>
            </a:stretch>
          </a:blipFill>
        </p:spPr>
        <p:txBody>
          <a:bodyPr wrap="square" lIns="0" tIns="0" rIns="0" bIns="0" rtlCol="0"/>
          <a:lstStyle/>
          <a:p>
            <a:endParaRPr/>
          </a:p>
        </p:txBody>
      </p:sp>
      <p:pic>
        <p:nvPicPr>
          <p:cNvPr id="12" name="Slika 11">
            <a:extLst>
              <a:ext uri="{FF2B5EF4-FFF2-40B4-BE49-F238E27FC236}">
                <a16:creationId xmlns:a16="http://schemas.microsoft.com/office/drawing/2014/main" id="{87493A5B-241C-476A-BCD9-39FD698E52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75712" y="1123262"/>
            <a:ext cx="2599064" cy="778400"/>
          </a:xfrm>
          <a:prstGeom prst="rect">
            <a:avLst/>
          </a:prstGeom>
        </p:spPr>
      </p:pic>
      <p:pic>
        <p:nvPicPr>
          <p:cNvPr id="13" name="Slika 12">
            <a:extLst>
              <a:ext uri="{FF2B5EF4-FFF2-40B4-BE49-F238E27FC236}">
                <a16:creationId xmlns:a16="http://schemas.microsoft.com/office/drawing/2014/main" id="{A49F90F1-77A3-45B4-880A-1EDC56C715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29064" y="9981825"/>
            <a:ext cx="1597155" cy="797051"/>
          </a:xfrm>
          <a:prstGeom prst="rect">
            <a:avLst/>
          </a:prstGeom>
        </p:spPr>
      </p:pic>
    </p:spTree>
    <p:extLst>
      <p:ext uri="{BB962C8B-B14F-4D97-AF65-F5344CB8AC3E}">
        <p14:creationId xmlns:p14="http://schemas.microsoft.com/office/powerpoint/2010/main" val="111644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41EE78C7-007F-4241-AD4C-EEADC61AC2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74" t="20858"/>
          <a:stretch/>
        </p:blipFill>
        <p:spPr>
          <a:xfrm>
            <a:off x="1" y="-1"/>
            <a:ext cx="11357810" cy="7820527"/>
          </a:xfrm>
          <a:prstGeom prst="rect">
            <a:avLst/>
          </a:prstGeom>
        </p:spPr>
      </p:pic>
      <p:sp>
        <p:nvSpPr>
          <p:cNvPr id="9" name="Prostoročno: oblika 8">
            <a:extLst>
              <a:ext uri="{FF2B5EF4-FFF2-40B4-BE49-F238E27FC236}">
                <a16:creationId xmlns:a16="http://schemas.microsoft.com/office/drawing/2014/main" id="{8C7937F3-00C9-4D98-93EC-1EC481E0EEE4}"/>
              </a:ext>
            </a:extLst>
          </p:cNvPr>
          <p:cNvSpPr/>
          <p:nvPr userDrawn="1"/>
        </p:nvSpPr>
        <p:spPr>
          <a:xfrm>
            <a:off x="-1" y="0"/>
            <a:ext cx="20104100" cy="11309350"/>
          </a:xfrm>
          <a:custGeom>
            <a:avLst/>
            <a:gdLst>
              <a:gd name="connsiteX0" fmla="*/ 8229601 w 20104100"/>
              <a:gd name="connsiteY0" fmla="*/ 0 h 11309350"/>
              <a:gd name="connsiteX1" fmla="*/ 20104100 w 20104100"/>
              <a:gd name="connsiteY1" fmla="*/ 0 h 11309350"/>
              <a:gd name="connsiteX2" fmla="*/ 20104100 w 20104100"/>
              <a:gd name="connsiteY2" fmla="*/ 1588169 h 11309350"/>
              <a:gd name="connsiteX3" fmla="*/ 20104100 w 20104100"/>
              <a:gd name="connsiteY3" fmla="*/ 6617368 h 11309350"/>
              <a:gd name="connsiteX4" fmla="*/ 20104100 w 20104100"/>
              <a:gd name="connsiteY4" fmla="*/ 7796463 h 11309350"/>
              <a:gd name="connsiteX5" fmla="*/ 20104100 w 20104100"/>
              <a:gd name="connsiteY5" fmla="*/ 8205537 h 11309350"/>
              <a:gd name="connsiteX6" fmla="*/ 20104100 w 20104100"/>
              <a:gd name="connsiteY6" fmla="*/ 11309350 h 11309350"/>
              <a:gd name="connsiteX7" fmla="*/ 0 w 20104100"/>
              <a:gd name="connsiteY7" fmla="*/ 11309350 h 11309350"/>
              <a:gd name="connsiteX8" fmla="*/ 0 w 20104100"/>
              <a:gd name="connsiteY8" fmla="*/ 7796463 h 11309350"/>
              <a:gd name="connsiteX9" fmla="*/ 7267074 w 20104100"/>
              <a:gd name="connsiteY9" fmla="*/ 7796463 h 11309350"/>
              <a:gd name="connsiteX10" fmla="*/ 7267074 w 20104100"/>
              <a:gd name="connsiteY10" fmla="*/ 1588169 h 11309350"/>
              <a:gd name="connsiteX11" fmla="*/ 8229601 w 20104100"/>
              <a:gd name="connsiteY11" fmla="*/ 1588169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04100" h="11309350">
                <a:moveTo>
                  <a:pt x="8229601" y="0"/>
                </a:moveTo>
                <a:lnTo>
                  <a:pt x="20104100" y="0"/>
                </a:lnTo>
                <a:lnTo>
                  <a:pt x="20104100" y="1588169"/>
                </a:lnTo>
                <a:lnTo>
                  <a:pt x="20104100" y="6617368"/>
                </a:lnTo>
                <a:lnTo>
                  <a:pt x="20104100" y="7796463"/>
                </a:lnTo>
                <a:lnTo>
                  <a:pt x="20104100" y="8205537"/>
                </a:lnTo>
                <a:lnTo>
                  <a:pt x="20104100" y="11309350"/>
                </a:lnTo>
                <a:lnTo>
                  <a:pt x="0" y="11309350"/>
                </a:lnTo>
                <a:lnTo>
                  <a:pt x="0" y="7796463"/>
                </a:lnTo>
                <a:lnTo>
                  <a:pt x="7267074" y="7796463"/>
                </a:lnTo>
                <a:lnTo>
                  <a:pt x="7267074" y="1588169"/>
                </a:lnTo>
                <a:lnTo>
                  <a:pt x="8229601" y="1588169"/>
                </a:lnTo>
                <a:close/>
              </a:path>
            </a:pathLst>
          </a:cu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0" name="Slika 9">
            <a:extLst>
              <a:ext uri="{FF2B5EF4-FFF2-40B4-BE49-F238E27FC236}">
                <a16:creationId xmlns:a16="http://schemas.microsoft.com/office/drawing/2014/main" id="{42717C24-689F-4887-A1DA-FC654683A3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75712" y="1123262"/>
            <a:ext cx="2599064" cy="778400"/>
          </a:xfrm>
          <a:prstGeom prst="rect">
            <a:avLst/>
          </a:prstGeom>
        </p:spPr>
      </p:pic>
      <p:sp>
        <p:nvSpPr>
          <p:cNvPr id="11" name="Pravokotnik 10">
            <a:extLst>
              <a:ext uri="{FF2B5EF4-FFF2-40B4-BE49-F238E27FC236}">
                <a16:creationId xmlns:a16="http://schemas.microsoft.com/office/drawing/2014/main" id="{4B5E5665-8337-4D7F-8483-6D85FD1EF3ED}"/>
              </a:ext>
            </a:extLst>
          </p:cNvPr>
          <p:cNvSpPr/>
          <p:nvPr userDrawn="1"/>
        </p:nvSpPr>
        <p:spPr>
          <a:xfrm>
            <a:off x="0" y="11056947"/>
            <a:ext cx="20104099" cy="252403"/>
          </a:xfrm>
          <a:prstGeom prst="rect">
            <a:avLst/>
          </a:prstGeom>
          <a:gradFill flip="none" rotWithShape="1">
            <a:gsLst>
              <a:gs pos="0">
                <a:srgbClr val="77A02E"/>
              </a:gs>
              <a:gs pos="100000">
                <a:srgbClr val="346C8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4" name="Slika 13">
            <a:extLst>
              <a:ext uri="{FF2B5EF4-FFF2-40B4-BE49-F238E27FC236}">
                <a16:creationId xmlns:a16="http://schemas.microsoft.com/office/drawing/2014/main" id="{6E872C82-2ED0-46F9-8935-96F42970E5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29064" y="9981825"/>
            <a:ext cx="1597155" cy="797051"/>
          </a:xfrm>
          <a:prstGeom prst="rect">
            <a:avLst/>
          </a:prstGeom>
        </p:spPr>
      </p:pic>
    </p:spTree>
    <p:extLst>
      <p:ext uri="{BB962C8B-B14F-4D97-AF65-F5344CB8AC3E}">
        <p14:creationId xmlns:p14="http://schemas.microsoft.com/office/powerpoint/2010/main" val="33557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02D7454-855D-4652-BD25-9F90FB62B0F5}"/>
              </a:ext>
            </a:extLst>
          </p:cNvPr>
          <p:cNvSpPr/>
          <p:nvPr userDrawn="1"/>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F3F4F4"/>
          </a:solidFill>
        </p:spPr>
        <p:txBody>
          <a:bodyPr wrap="square" lIns="0" tIns="0" rIns="0" bIns="0" rtlCol="0"/>
          <a:lstStyle/>
          <a:p>
            <a:endParaRPr/>
          </a:p>
        </p:txBody>
      </p:sp>
      <p:sp>
        <p:nvSpPr>
          <p:cNvPr id="7" name="object 3">
            <a:extLst>
              <a:ext uri="{FF2B5EF4-FFF2-40B4-BE49-F238E27FC236}">
                <a16:creationId xmlns:a16="http://schemas.microsoft.com/office/drawing/2014/main" id="{70D2FD98-586C-4615-BE6F-FF8664C36A98}"/>
              </a:ext>
            </a:extLst>
          </p:cNvPr>
          <p:cNvSpPr/>
          <p:nvPr userDrawn="1"/>
        </p:nvSpPr>
        <p:spPr>
          <a:xfrm>
            <a:off x="0" y="11042229"/>
            <a:ext cx="20104099" cy="266326"/>
          </a:xfrm>
          <a:prstGeom prst="rect">
            <a:avLst/>
          </a:prstGeom>
          <a:blipFill>
            <a:blip r:embed="rId2" cstate="print"/>
            <a:stretch>
              <a:fillRect/>
            </a:stretch>
          </a:blipFill>
        </p:spPr>
        <p:txBody>
          <a:bodyPr wrap="square" lIns="0" tIns="0" rIns="0" bIns="0" rtlCol="0"/>
          <a:lstStyle/>
          <a:p>
            <a:endParaRPr/>
          </a:p>
        </p:txBody>
      </p:sp>
      <p:pic>
        <p:nvPicPr>
          <p:cNvPr id="12" name="Slika 11">
            <a:extLst>
              <a:ext uri="{FF2B5EF4-FFF2-40B4-BE49-F238E27FC236}">
                <a16:creationId xmlns:a16="http://schemas.microsoft.com/office/drawing/2014/main" id="{87493A5B-241C-476A-BCD9-39FD698E52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75712" y="1123262"/>
            <a:ext cx="2599064" cy="778400"/>
          </a:xfrm>
          <a:prstGeom prst="rect">
            <a:avLst/>
          </a:prstGeom>
        </p:spPr>
      </p:pic>
      <p:pic>
        <p:nvPicPr>
          <p:cNvPr id="13" name="Slika 12">
            <a:extLst>
              <a:ext uri="{FF2B5EF4-FFF2-40B4-BE49-F238E27FC236}">
                <a16:creationId xmlns:a16="http://schemas.microsoft.com/office/drawing/2014/main" id="{A49F90F1-77A3-45B4-880A-1EDC56C715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29064" y="9981825"/>
            <a:ext cx="1597155" cy="797051"/>
          </a:xfrm>
          <a:prstGeom prst="rect">
            <a:avLst/>
          </a:prstGeom>
        </p:spPr>
      </p:pic>
    </p:spTree>
    <p:extLst>
      <p:ext uri="{BB962C8B-B14F-4D97-AF65-F5344CB8AC3E}">
        <p14:creationId xmlns:p14="http://schemas.microsoft.com/office/powerpoint/2010/main" val="112978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3_Blank">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9E0B8265-4529-435F-88B7-26CBB5AB69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820"/>
          <a:stretch/>
        </p:blipFill>
        <p:spPr>
          <a:xfrm>
            <a:off x="10155159" y="2245896"/>
            <a:ext cx="9948942" cy="9063453"/>
          </a:xfrm>
          <a:prstGeom prst="rect">
            <a:avLst/>
          </a:prstGeom>
        </p:spPr>
      </p:pic>
      <p:sp>
        <p:nvSpPr>
          <p:cNvPr id="8" name="Prostoročno: oblika 7">
            <a:extLst>
              <a:ext uri="{FF2B5EF4-FFF2-40B4-BE49-F238E27FC236}">
                <a16:creationId xmlns:a16="http://schemas.microsoft.com/office/drawing/2014/main" id="{92CF62BD-74C9-49CB-9BF0-9BFE50BC3884}"/>
              </a:ext>
            </a:extLst>
          </p:cNvPr>
          <p:cNvSpPr/>
          <p:nvPr userDrawn="1"/>
        </p:nvSpPr>
        <p:spPr>
          <a:xfrm>
            <a:off x="-1" y="-1"/>
            <a:ext cx="20104100" cy="11309350"/>
          </a:xfrm>
          <a:custGeom>
            <a:avLst/>
            <a:gdLst>
              <a:gd name="connsiteX0" fmla="*/ 0 w 20104100"/>
              <a:gd name="connsiteY0" fmla="*/ 0 h 11309350"/>
              <a:gd name="connsiteX1" fmla="*/ 20104100 w 20104100"/>
              <a:gd name="connsiteY1" fmla="*/ 0 h 11309350"/>
              <a:gd name="connsiteX2" fmla="*/ 20104100 w 20104100"/>
              <a:gd name="connsiteY2" fmla="*/ 2983832 h 11309350"/>
              <a:gd name="connsiteX3" fmla="*/ 18552696 w 20104100"/>
              <a:gd name="connsiteY3" fmla="*/ 2983832 h 11309350"/>
              <a:gd name="connsiteX4" fmla="*/ 18552696 w 20104100"/>
              <a:gd name="connsiteY4" fmla="*/ 3922295 h 11309350"/>
              <a:gd name="connsiteX5" fmla="*/ 13186611 w 20104100"/>
              <a:gd name="connsiteY5" fmla="*/ 3922295 h 11309350"/>
              <a:gd name="connsiteX6" fmla="*/ 13186611 w 20104100"/>
              <a:gd name="connsiteY6" fmla="*/ 11309350 h 11309350"/>
              <a:gd name="connsiteX7" fmla="*/ 1 w 20104100"/>
              <a:gd name="connsiteY7" fmla="*/ 11309350 h 11309350"/>
              <a:gd name="connsiteX8" fmla="*/ 1 w 20104100"/>
              <a:gd name="connsiteY8" fmla="*/ 3922295 h 11309350"/>
              <a:gd name="connsiteX9" fmla="*/ 1 w 20104100"/>
              <a:gd name="connsiteY9" fmla="*/ 3545306 h 11309350"/>
              <a:gd name="connsiteX10" fmla="*/ 1 w 20104100"/>
              <a:gd name="connsiteY10" fmla="*/ 2983832 h 11309350"/>
              <a:gd name="connsiteX11" fmla="*/ 0 w 20104100"/>
              <a:gd name="connsiteY11" fmla="*/ 2983832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04100" h="11309350">
                <a:moveTo>
                  <a:pt x="0" y="0"/>
                </a:moveTo>
                <a:lnTo>
                  <a:pt x="20104100" y="0"/>
                </a:lnTo>
                <a:lnTo>
                  <a:pt x="20104100" y="2983832"/>
                </a:lnTo>
                <a:lnTo>
                  <a:pt x="18552696" y="2983832"/>
                </a:lnTo>
                <a:lnTo>
                  <a:pt x="18552696" y="3922295"/>
                </a:lnTo>
                <a:lnTo>
                  <a:pt x="13186611" y="3922295"/>
                </a:lnTo>
                <a:lnTo>
                  <a:pt x="13186611" y="11309350"/>
                </a:lnTo>
                <a:lnTo>
                  <a:pt x="1" y="11309350"/>
                </a:lnTo>
                <a:lnTo>
                  <a:pt x="1" y="3922295"/>
                </a:lnTo>
                <a:lnTo>
                  <a:pt x="1" y="3545306"/>
                </a:lnTo>
                <a:lnTo>
                  <a:pt x="1" y="2983832"/>
                </a:lnTo>
                <a:lnTo>
                  <a:pt x="0" y="2983832"/>
                </a:lnTo>
                <a:close/>
              </a:path>
            </a:pathLst>
          </a:custGeom>
          <a:solidFill>
            <a:srgbClr val="346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9" name="Slika 8">
            <a:extLst>
              <a:ext uri="{FF2B5EF4-FFF2-40B4-BE49-F238E27FC236}">
                <a16:creationId xmlns:a16="http://schemas.microsoft.com/office/drawing/2014/main" id="{301F069A-3EB0-4BF1-9C4E-3AC4774E06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71735" y="1114329"/>
            <a:ext cx="2586057" cy="774504"/>
          </a:xfrm>
          <a:prstGeom prst="rect">
            <a:avLst/>
          </a:prstGeom>
        </p:spPr>
      </p:pic>
      <p:sp>
        <p:nvSpPr>
          <p:cNvPr id="10" name="object 3">
            <a:extLst>
              <a:ext uri="{FF2B5EF4-FFF2-40B4-BE49-F238E27FC236}">
                <a16:creationId xmlns:a16="http://schemas.microsoft.com/office/drawing/2014/main" id="{68A3A1A1-0D10-41C7-BCA4-4405C94357AB}"/>
              </a:ext>
            </a:extLst>
          </p:cNvPr>
          <p:cNvSpPr/>
          <p:nvPr userDrawn="1"/>
        </p:nvSpPr>
        <p:spPr>
          <a:xfrm>
            <a:off x="0" y="11042229"/>
            <a:ext cx="20104099" cy="266326"/>
          </a:xfrm>
          <a:prstGeom prst="rect">
            <a:avLst/>
          </a:prstGeom>
          <a:blipFill>
            <a:blip r:embed="rId4" cstate="print"/>
            <a:stretch>
              <a:fillRect/>
            </a:stretch>
          </a:blipFill>
        </p:spPr>
        <p:txBody>
          <a:bodyPr wrap="square" lIns="0" tIns="0" rIns="0" bIns="0" rtlCol="0"/>
          <a:lstStyle/>
          <a:p>
            <a:endParaRPr/>
          </a:p>
        </p:txBody>
      </p:sp>
      <p:pic>
        <p:nvPicPr>
          <p:cNvPr id="13" name="Slika 12">
            <a:extLst>
              <a:ext uri="{FF2B5EF4-FFF2-40B4-BE49-F238E27FC236}">
                <a16:creationId xmlns:a16="http://schemas.microsoft.com/office/drawing/2014/main" id="{026954CA-DE52-4E9C-A8B5-F14F43929B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29064" y="9981062"/>
            <a:ext cx="1597155" cy="798578"/>
          </a:xfrm>
          <a:prstGeom prst="rect">
            <a:avLst/>
          </a:prstGeom>
        </p:spPr>
      </p:pic>
    </p:spTree>
    <p:extLst>
      <p:ext uri="{BB962C8B-B14F-4D97-AF65-F5344CB8AC3E}">
        <p14:creationId xmlns:p14="http://schemas.microsoft.com/office/powerpoint/2010/main" val="408659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4_Blank">
    <p:bg>
      <p:bgPr>
        <a:solidFill>
          <a:schemeClr val="bg1"/>
        </a:solidFill>
        <a:effectLst/>
      </p:bgPr>
    </p:bg>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7F0A4B2C-791C-410F-8226-51592253AE71}"/>
              </a:ext>
            </a:extLst>
          </p:cNvPr>
          <p:cNvSpPr/>
          <p:nvPr userDrawn="1"/>
        </p:nvSpPr>
        <p:spPr>
          <a:xfrm>
            <a:off x="0" y="0"/>
            <a:ext cx="20104100" cy="11309350"/>
          </a:xfrm>
          <a:prstGeom prst="rect">
            <a:avLst/>
          </a:prstGeom>
          <a:gradFill flip="none" rotWithShape="1">
            <a:gsLst>
              <a:gs pos="0">
                <a:srgbClr val="77A02E"/>
              </a:gs>
              <a:gs pos="100000">
                <a:srgbClr val="346C80"/>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3" name="Skupina 2">
            <a:extLst>
              <a:ext uri="{FF2B5EF4-FFF2-40B4-BE49-F238E27FC236}">
                <a16:creationId xmlns:a16="http://schemas.microsoft.com/office/drawing/2014/main" id="{4D7E94BA-DA2E-40AD-96F5-5B1FCA8160BB}"/>
              </a:ext>
            </a:extLst>
          </p:cNvPr>
          <p:cNvGrpSpPr/>
          <p:nvPr userDrawn="1"/>
        </p:nvGrpSpPr>
        <p:grpSpPr>
          <a:xfrm>
            <a:off x="0" y="3447221"/>
            <a:ext cx="5395809" cy="6347411"/>
            <a:chOff x="0" y="3447221"/>
            <a:chExt cx="5395809" cy="6347411"/>
          </a:xfrm>
        </p:grpSpPr>
        <p:sp>
          <p:nvSpPr>
            <p:cNvPr id="4" name="bk object 41">
              <a:extLst>
                <a:ext uri="{FF2B5EF4-FFF2-40B4-BE49-F238E27FC236}">
                  <a16:creationId xmlns:a16="http://schemas.microsoft.com/office/drawing/2014/main" id="{4ED0AE97-CF52-4B64-B4A7-4DCEF0F71B86}"/>
                </a:ext>
              </a:extLst>
            </p:cNvPr>
            <p:cNvSpPr/>
            <p:nvPr/>
          </p:nvSpPr>
          <p:spPr>
            <a:xfrm>
              <a:off x="4818734" y="4023801"/>
              <a:ext cx="576580" cy="695960"/>
            </a:xfrm>
            <a:custGeom>
              <a:avLst/>
              <a:gdLst/>
              <a:ahLst/>
              <a:cxnLst/>
              <a:rect l="l" t="t" r="r" b="b"/>
              <a:pathLst>
                <a:path w="576579" h="695960">
                  <a:moveTo>
                    <a:pt x="0" y="695960"/>
                  </a:moveTo>
                  <a:lnTo>
                    <a:pt x="576516" y="695960"/>
                  </a:lnTo>
                  <a:lnTo>
                    <a:pt x="576516" y="0"/>
                  </a:lnTo>
                  <a:lnTo>
                    <a:pt x="0" y="0"/>
                  </a:lnTo>
                  <a:lnTo>
                    <a:pt x="0" y="695960"/>
                  </a:lnTo>
                  <a:close/>
                </a:path>
              </a:pathLst>
            </a:custGeom>
            <a:solidFill>
              <a:srgbClr val="FFFFFF"/>
            </a:solidFill>
          </p:spPr>
          <p:txBody>
            <a:bodyPr wrap="square" lIns="0" tIns="0" rIns="0" bIns="0" rtlCol="0"/>
            <a:lstStyle/>
            <a:p>
              <a:endParaRPr/>
            </a:p>
          </p:txBody>
        </p:sp>
        <p:sp>
          <p:nvSpPr>
            <p:cNvPr id="5" name="bk object 42">
              <a:extLst>
                <a:ext uri="{FF2B5EF4-FFF2-40B4-BE49-F238E27FC236}">
                  <a16:creationId xmlns:a16="http://schemas.microsoft.com/office/drawing/2014/main" id="{D8001C8E-8884-4433-9669-2E0AE9AFB240}"/>
                </a:ext>
              </a:extLst>
            </p:cNvPr>
            <p:cNvSpPr/>
            <p:nvPr/>
          </p:nvSpPr>
          <p:spPr>
            <a:xfrm>
              <a:off x="4123269" y="3447221"/>
              <a:ext cx="1272540" cy="576580"/>
            </a:xfrm>
            <a:custGeom>
              <a:avLst/>
              <a:gdLst/>
              <a:ahLst/>
              <a:cxnLst/>
              <a:rect l="l" t="t" r="r" b="b"/>
              <a:pathLst>
                <a:path w="1272539" h="576579">
                  <a:moveTo>
                    <a:pt x="0" y="576580"/>
                  </a:moveTo>
                  <a:lnTo>
                    <a:pt x="1271982" y="576580"/>
                  </a:lnTo>
                  <a:lnTo>
                    <a:pt x="1271982" y="0"/>
                  </a:lnTo>
                  <a:lnTo>
                    <a:pt x="0" y="0"/>
                  </a:lnTo>
                  <a:lnTo>
                    <a:pt x="0" y="576580"/>
                  </a:lnTo>
                  <a:close/>
                </a:path>
              </a:pathLst>
            </a:custGeom>
            <a:solidFill>
              <a:srgbClr val="FFFFFF"/>
            </a:solidFill>
          </p:spPr>
          <p:txBody>
            <a:bodyPr wrap="square" lIns="0" tIns="0" rIns="0" bIns="0" rtlCol="0"/>
            <a:lstStyle/>
            <a:p>
              <a:endParaRPr/>
            </a:p>
          </p:txBody>
        </p:sp>
        <p:sp>
          <p:nvSpPr>
            <p:cNvPr id="6" name="bk object 43">
              <a:extLst>
                <a:ext uri="{FF2B5EF4-FFF2-40B4-BE49-F238E27FC236}">
                  <a16:creationId xmlns:a16="http://schemas.microsoft.com/office/drawing/2014/main" id="{FD019524-8286-46F2-809B-3ED417419207}"/>
                </a:ext>
              </a:extLst>
            </p:cNvPr>
            <p:cNvSpPr/>
            <p:nvPr/>
          </p:nvSpPr>
          <p:spPr>
            <a:xfrm>
              <a:off x="0" y="4023752"/>
              <a:ext cx="4862830" cy="5770880"/>
            </a:xfrm>
            <a:custGeom>
              <a:avLst/>
              <a:gdLst/>
              <a:ahLst/>
              <a:cxnLst/>
              <a:rect l="l" t="t" r="r" b="b"/>
              <a:pathLst>
                <a:path w="4862830" h="5770880">
                  <a:moveTo>
                    <a:pt x="3336233" y="0"/>
                  </a:moveTo>
                  <a:lnTo>
                    <a:pt x="0" y="0"/>
                  </a:lnTo>
                  <a:lnTo>
                    <a:pt x="0" y="576526"/>
                  </a:lnTo>
                  <a:lnTo>
                    <a:pt x="3336233" y="576526"/>
                  </a:lnTo>
                  <a:lnTo>
                    <a:pt x="3336233" y="0"/>
                  </a:lnTo>
                  <a:close/>
                </a:path>
                <a:path w="4862830" h="5770880">
                  <a:moveTo>
                    <a:pt x="4859914" y="1523670"/>
                  </a:moveTo>
                  <a:lnTo>
                    <a:pt x="4283377" y="1523670"/>
                  </a:lnTo>
                  <a:lnTo>
                    <a:pt x="4283377" y="5194176"/>
                  </a:lnTo>
                  <a:lnTo>
                    <a:pt x="0" y="5194176"/>
                  </a:lnTo>
                  <a:lnTo>
                    <a:pt x="0" y="5770714"/>
                  </a:lnTo>
                  <a:lnTo>
                    <a:pt x="4859914" y="5770714"/>
                  </a:lnTo>
                  <a:lnTo>
                    <a:pt x="4859914" y="2922958"/>
                  </a:lnTo>
                  <a:lnTo>
                    <a:pt x="4862595" y="2919806"/>
                  </a:lnTo>
                  <a:lnTo>
                    <a:pt x="4859914" y="2917471"/>
                  </a:lnTo>
                  <a:lnTo>
                    <a:pt x="4859914" y="1523670"/>
                  </a:lnTo>
                  <a:close/>
                </a:path>
              </a:pathLst>
            </a:custGeom>
            <a:solidFill>
              <a:srgbClr val="FFFFFF"/>
            </a:solidFill>
          </p:spPr>
          <p:txBody>
            <a:bodyPr wrap="square" lIns="0" tIns="0" rIns="0" bIns="0" rtlCol="0"/>
            <a:lstStyle/>
            <a:p>
              <a:endParaRPr/>
            </a:p>
          </p:txBody>
        </p:sp>
      </p:grpSp>
      <p:pic>
        <p:nvPicPr>
          <p:cNvPr id="7" name="Slika 6">
            <a:extLst>
              <a:ext uri="{FF2B5EF4-FFF2-40B4-BE49-F238E27FC236}">
                <a16:creationId xmlns:a16="http://schemas.microsoft.com/office/drawing/2014/main" id="{782AA252-3BA3-4976-A5DD-3F24B78E95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6549" y="1157748"/>
            <a:ext cx="4509670" cy="1350611"/>
          </a:xfrm>
          <a:prstGeom prst="rect">
            <a:avLst/>
          </a:prstGeom>
        </p:spPr>
      </p:pic>
    </p:spTree>
    <p:extLst>
      <p:ext uri="{BB962C8B-B14F-4D97-AF65-F5344CB8AC3E}">
        <p14:creationId xmlns:p14="http://schemas.microsoft.com/office/powerpoint/2010/main" val="388581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808" y="1850860"/>
            <a:ext cx="17088485" cy="3937329"/>
          </a:xfrm>
        </p:spPr>
        <p:txBody>
          <a:bodyPr anchor="b"/>
          <a:lstStyle>
            <a:lvl1pPr algn="ctr">
              <a:defRPr sz="9895"/>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B3AE25-CC08-544F-9165-606D456A37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106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3AE25-CC08-544F-9165-606D456A37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261395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7" y="2819487"/>
            <a:ext cx="17339786" cy="4704375"/>
          </a:xfrm>
        </p:spPr>
        <p:txBody>
          <a:bodyPr anchor="b"/>
          <a:lstStyle>
            <a:lvl1pPr>
              <a:defRPr sz="9895"/>
            </a:lvl1pPr>
          </a:lstStyle>
          <a:p>
            <a:r>
              <a:rPr lang="en-US"/>
              <a:t>Click to edit Master title style</a:t>
            </a:r>
            <a:endParaRPr lang="en-US" dirty="0"/>
          </a:p>
        </p:txBody>
      </p:sp>
      <p:sp>
        <p:nvSpPr>
          <p:cNvPr id="3" name="Text Placeholder 2"/>
          <p:cNvSpPr>
            <a:spLocks noGrp="1"/>
          </p:cNvSpPr>
          <p:nvPr>
            <p:ph type="body" idx="1"/>
          </p:nvPr>
        </p:nvSpPr>
        <p:spPr>
          <a:xfrm>
            <a:off x="1371687" y="7568367"/>
            <a:ext cx="17339786" cy="2473919"/>
          </a:xfrm>
        </p:spPr>
        <p:txBody>
          <a:bodyPr/>
          <a:lstStyle>
            <a:lvl1pPr marL="0" indent="0">
              <a:buNone/>
              <a:defRPr sz="3958">
                <a:solidFill>
                  <a:schemeClr val="tx1"/>
                </a:solidFill>
              </a:defRPr>
            </a:lvl1pPr>
            <a:lvl2pPr marL="753969" indent="0">
              <a:buNone/>
              <a:defRPr sz="3298">
                <a:solidFill>
                  <a:schemeClr val="tx1">
                    <a:tint val="75000"/>
                  </a:schemeClr>
                </a:solidFill>
              </a:defRPr>
            </a:lvl2pPr>
            <a:lvl3pPr marL="1507937" indent="0">
              <a:buNone/>
              <a:defRPr sz="2968">
                <a:solidFill>
                  <a:schemeClr val="tx1">
                    <a:tint val="75000"/>
                  </a:schemeClr>
                </a:solidFill>
              </a:defRPr>
            </a:lvl3pPr>
            <a:lvl4pPr marL="2261906" indent="0">
              <a:buNone/>
              <a:defRPr sz="2639">
                <a:solidFill>
                  <a:schemeClr val="tx1">
                    <a:tint val="75000"/>
                  </a:schemeClr>
                </a:solidFill>
              </a:defRPr>
            </a:lvl4pPr>
            <a:lvl5pPr marL="3015874" indent="0">
              <a:buNone/>
              <a:defRPr sz="2639">
                <a:solidFill>
                  <a:schemeClr val="tx1">
                    <a:tint val="75000"/>
                  </a:schemeClr>
                </a:solidFill>
              </a:defRPr>
            </a:lvl5pPr>
            <a:lvl6pPr marL="3769843" indent="0">
              <a:buNone/>
              <a:defRPr sz="2639">
                <a:solidFill>
                  <a:schemeClr val="tx1">
                    <a:tint val="75000"/>
                  </a:schemeClr>
                </a:solidFill>
              </a:defRPr>
            </a:lvl6pPr>
            <a:lvl7pPr marL="4523811" indent="0">
              <a:buNone/>
              <a:defRPr sz="2639">
                <a:solidFill>
                  <a:schemeClr val="tx1">
                    <a:tint val="75000"/>
                  </a:schemeClr>
                </a:solidFill>
              </a:defRPr>
            </a:lvl7pPr>
            <a:lvl8pPr marL="5277780" indent="0">
              <a:buNone/>
              <a:defRPr sz="2639">
                <a:solidFill>
                  <a:schemeClr val="tx1">
                    <a:tint val="75000"/>
                  </a:schemeClr>
                </a:solidFill>
              </a:defRPr>
            </a:lvl8pPr>
            <a:lvl9pPr marL="6031748" indent="0">
              <a:buNone/>
              <a:defRPr sz="263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B3AE25-CC08-544F-9165-606D456A378D}"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69127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B3AE25-CC08-544F-9165-606D456A378D}"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15435-955B-034D-AD1E-235374471697}" type="slidenum">
              <a:rPr lang="en-US" smtClean="0"/>
              <a:t>‹#›</a:t>
            </a:fld>
            <a:endParaRPr lang="en-US"/>
          </a:p>
        </p:txBody>
      </p:sp>
    </p:spTree>
    <p:extLst>
      <p:ext uri="{BB962C8B-B14F-4D97-AF65-F5344CB8AC3E}">
        <p14:creationId xmlns:p14="http://schemas.microsoft.com/office/powerpoint/2010/main" val="1858689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FDB3AE25-CC08-544F-9165-606D456A378D}" type="datetimeFigureOut">
              <a:rPr lang="en-US" smtClean="0"/>
              <a:t>5/13/2025</a:t>
            </a:fld>
            <a:endParaRPr lang="en-US"/>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69F15435-955B-034D-AD1E-235374471697}" type="slidenum">
              <a:rPr lang="en-US" smtClean="0"/>
              <a:t>‹#›</a:t>
            </a:fld>
            <a:endParaRPr lang="en-US"/>
          </a:p>
        </p:txBody>
      </p:sp>
    </p:spTree>
    <p:extLst>
      <p:ext uri="{BB962C8B-B14F-4D97-AF65-F5344CB8AC3E}">
        <p14:creationId xmlns:p14="http://schemas.microsoft.com/office/powerpoint/2010/main" val="6707314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1507937"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84" indent="-376984" algn="l" defTabSz="1507937"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podjetniski-portal.si/programi/spot-poslovna-tocka" TargetMode="External"/><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hyperlink" Target="https://www.podjetniski-portal.si/programi/spot-poslovna-tocka" TargetMode="External"/><Relationship Id="rId5" Type="http://schemas.openxmlformats.org/officeDocument/2006/relationships/image" Target="../media/image25.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https://jrp.spiritslovenia.si/Prijava?ReturnUrl=/Urejanje/IzbiraUkrep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podjetniski-portal.si/mladi-in-podjetnistvo/gradiva" TargetMode="External"/><Relationship Id="rId2" Type="http://schemas.openxmlformats.org/officeDocument/2006/relationships/hyperlink" Target="https://www.youtube.com/watch?v=f4Nkr_K7ogw" TargetMode="Externa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podjetniski-portal.si/mladi-in-podjetnistv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mladi@spiritslovenia.si" TargetMode="External"/><Relationship Id="rId7" Type="http://schemas.openxmlformats.org/officeDocument/2006/relationships/image" Target="../media/image32.png"/><Relationship Id="rId2" Type="http://schemas.openxmlformats.org/officeDocument/2006/relationships/hyperlink" Target="https://www.podjetniski-portal.si/mladi-in-podjetnistvo" TargetMode="Externa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mailto:Ana.mrzlikar@spiritslovenia.s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147957" y="3671889"/>
            <a:ext cx="11894021" cy="1290097"/>
          </a:xfrm>
          <a:prstGeom prst="rect">
            <a:avLst/>
          </a:prstGeom>
        </p:spPr>
        <p:txBody>
          <a:bodyPr vert="horz" wrap="square" lIns="0" tIns="147320" rIns="0" bIns="0" rtlCol="0">
            <a:spAutoFit/>
          </a:bodyPr>
          <a:lstStyle/>
          <a:p>
            <a:pPr marL="12700" marR="5080">
              <a:lnSpc>
                <a:spcPts val="8930"/>
              </a:lnSpc>
              <a:spcBef>
                <a:spcPts val="1160"/>
              </a:spcBef>
            </a:pPr>
            <a:r>
              <a:rPr lang="sl-SI" sz="8200" spc="-95" dirty="0">
                <a:solidFill>
                  <a:srgbClr val="FFFFFF"/>
                </a:solidFill>
                <a:latin typeface="Arial" panose="020B0604020202020204" pitchFamily="34" charset="0"/>
                <a:cs typeface="Arial" panose="020B0604020202020204" pitchFamily="34" charset="0"/>
              </a:rPr>
              <a:t>JP </a:t>
            </a:r>
            <a:r>
              <a:rPr lang="sl-SI" sz="8200" spc="-95">
                <a:solidFill>
                  <a:srgbClr val="FFFFFF"/>
                </a:solidFill>
                <a:latin typeface="Arial" panose="020B0604020202020204" pitchFamily="34" charset="0"/>
                <a:cs typeface="Arial" panose="020B0604020202020204" pitchFamily="34" charset="0"/>
              </a:rPr>
              <a:t>MLADI 2025/2026</a:t>
            </a:r>
            <a:endParaRPr sz="8200" dirty="0">
              <a:latin typeface="Arial" panose="020B0604020202020204" pitchFamily="34" charset="0"/>
              <a:cs typeface="Arial" panose="020B0604020202020204" pitchFamily="34" charset="0"/>
            </a:endParaRPr>
          </a:p>
        </p:txBody>
      </p:sp>
      <p:sp>
        <p:nvSpPr>
          <p:cNvPr id="4" name="object 4"/>
          <p:cNvSpPr txBox="1"/>
          <p:nvPr/>
        </p:nvSpPr>
        <p:spPr>
          <a:xfrm>
            <a:off x="5518485" y="5654675"/>
            <a:ext cx="14238072" cy="2453877"/>
          </a:xfrm>
          <a:prstGeom prst="rect">
            <a:avLst/>
          </a:prstGeom>
        </p:spPr>
        <p:txBody>
          <a:bodyPr vert="horz" wrap="square" lIns="0" tIns="17145" rIns="0" bIns="0" rtlCol="0">
            <a:spAutoFit/>
          </a:bodyPr>
          <a:lstStyle/>
          <a:p>
            <a:pPr marL="12700">
              <a:lnSpc>
                <a:spcPct val="100000"/>
              </a:lnSpc>
              <a:spcBef>
                <a:spcPts val="135"/>
              </a:spcBef>
            </a:pPr>
            <a:r>
              <a:rPr lang="sl-SI" sz="5450" spc="15">
                <a:solidFill>
                  <a:srgbClr val="FFFFFF"/>
                </a:solidFill>
                <a:latin typeface="Arial"/>
                <a:cs typeface="Arial"/>
              </a:rPr>
              <a:t>				Informativni dan</a:t>
            </a:r>
            <a:endParaRPr lang="sl-SI" sz="5450" spc="15" dirty="0">
              <a:solidFill>
                <a:srgbClr val="FFFFFF"/>
              </a:solidFill>
              <a:latin typeface="Arial"/>
              <a:cs typeface="Arial"/>
            </a:endParaRPr>
          </a:p>
          <a:p>
            <a:pPr marL="12700">
              <a:lnSpc>
                <a:spcPct val="100000"/>
              </a:lnSpc>
              <a:spcBef>
                <a:spcPts val="135"/>
              </a:spcBef>
            </a:pPr>
            <a:r>
              <a:rPr lang="sl-SI" sz="5450" spc="15" dirty="0">
                <a:solidFill>
                  <a:srgbClr val="FFFFFF"/>
                </a:solidFill>
                <a:latin typeface="Arial"/>
                <a:cs typeface="Arial"/>
              </a:rPr>
              <a:t>				</a:t>
            </a:r>
            <a:r>
              <a:rPr lang="sl-SI" sz="5450" spc="15">
                <a:solidFill>
                  <a:srgbClr val="FFFFFF"/>
                </a:solidFill>
                <a:latin typeface="Arial"/>
                <a:cs typeface="Arial"/>
              </a:rPr>
              <a:t>	13. 5. 2025</a:t>
            </a:r>
            <a:endParaRPr sz="5450" dirty="0">
              <a:latin typeface="Arial"/>
              <a:cs typeface="Arial"/>
            </a:endParaRPr>
          </a:p>
          <a:p>
            <a:pPr marL="30480">
              <a:lnSpc>
                <a:spcPct val="100000"/>
              </a:lnSpc>
              <a:spcBef>
                <a:spcPts val="2375"/>
              </a:spcBef>
            </a:pPr>
            <a:r>
              <a:rPr lang="sl-SI" sz="2850" spc="15" dirty="0">
                <a:solidFill>
                  <a:srgbClr val="FFFFFF"/>
                </a:solidFill>
                <a:latin typeface="Arial"/>
                <a:cs typeface="Arial"/>
              </a:rPr>
              <a:t>	</a:t>
            </a:r>
            <a:r>
              <a:rPr lang="sl-SI" sz="2850" spc="15">
                <a:solidFill>
                  <a:srgbClr val="FFFFFF"/>
                </a:solidFill>
                <a:latin typeface="Arial"/>
                <a:cs typeface="Arial"/>
              </a:rPr>
              <a:t>	Ana </a:t>
            </a:r>
            <a:r>
              <a:rPr lang="sl-SI" sz="2850" spc="15" dirty="0">
                <a:solidFill>
                  <a:srgbClr val="FFFFFF"/>
                </a:solidFill>
                <a:latin typeface="Arial"/>
                <a:cs typeface="Arial"/>
              </a:rPr>
              <a:t>Mrzlikar, vodja programa Mladi in podjetništvo</a:t>
            </a:r>
            <a:endParaRPr sz="2850" dirty="0">
              <a:latin typeface="Arial"/>
              <a:cs typeface="Arial"/>
            </a:endParaRPr>
          </a:p>
        </p:txBody>
      </p:sp>
      <p:sp>
        <p:nvSpPr>
          <p:cNvPr id="5" name="object 2"/>
          <p:cNvSpPr txBox="1"/>
          <p:nvPr/>
        </p:nvSpPr>
        <p:spPr>
          <a:xfrm>
            <a:off x="7610168" y="9674942"/>
            <a:ext cx="8863780" cy="690574"/>
          </a:xfrm>
          <a:prstGeom prst="rect">
            <a:avLst/>
          </a:prstGeom>
        </p:spPr>
        <p:txBody>
          <a:bodyPr vert="horz" wrap="square" lIns="0" tIns="13335" rIns="0" bIns="0" rtlCol="0">
            <a:spAutoFit/>
          </a:bodyPr>
          <a:lstStyle/>
          <a:p>
            <a:pPr marL="12700">
              <a:spcBef>
                <a:spcPts val="105"/>
              </a:spcBef>
            </a:pPr>
            <a:r>
              <a:rPr sz="2200" b="1" dirty="0">
                <a:solidFill>
                  <a:srgbClr val="FFFFFF"/>
                </a:solidFill>
                <a:latin typeface="Arial"/>
                <a:cs typeface="Arial"/>
              </a:rPr>
              <a:t>Javna</a:t>
            </a:r>
            <a:r>
              <a:rPr sz="2200" b="1" spc="-85" dirty="0">
                <a:solidFill>
                  <a:srgbClr val="FFFFFF"/>
                </a:solidFill>
                <a:latin typeface="Arial"/>
                <a:cs typeface="Arial"/>
              </a:rPr>
              <a:t> </a:t>
            </a:r>
            <a:r>
              <a:rPr lang="sl-SI" sz="2200" b="1" spc="-5" dirty="0">
                <a:solidFill>
                  <a:srgbClr val="FFFFFF"/>
                </a:solidFill>
                <a:latin typeface="Arial"/>
                <a:cs typeface="Arial"/>
              </a:rPr>
              <a:t>agencija Republike </a:t>
            </a:r>
            <a:r>
              <a:rPr lang="sl-SI" sz="2200" b="1" spc="-5">
                <a:solidFill>
                  <a:srgbClr val="FFFFFF"/>
                </a:solidFill>
                <a:latin typeface="Arial"/>
                <a:cs typeface="Arial"/>
              </a:rPr>
              <a:t>Slovenije </a:t>
            </a:r>
            <a:r>
              <a:rPr lang="es-ES" sz="2200" spc="-5">
                <a:solidFill>
                  <a:srgbClr val="FFFFFF"/>
                </a:solidFill>
                <a:latin typeface="Arial"/>
                <a:cs typeface="Arial"/>
              </a:rPr>
              <a:t>za spodbujanje investicij, podjetništva in internacionalizacije</a:t>
            </a:r>
            <a:endParaRPr sz="22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BEF41-6732-2554-FFC1-232A655A1A14}"/>
            </a:ext>
          </a:extLst>
        </p:cNvPr>
        <p:cNvGrpSpPr/>
        <p:nvPr/>
      </p:nvGrpSpPr>
      <p:grpSpPr>
        <a:xfrm>
          <a:off x="0" y="0"/>
          <a:ext cx="0" cy="0"/>
          <a:chOff x="0" y="0"/>
          <a:chExt cx="0" cy="0"/>
        </a:xfrm>
      </p:grpSpPr>
      <p:sp>
        <p:nvSpPr>
          <p:cNvPr id="2" name="object 27">
            <a:extLst>
              <a:ext uri="{FF2B5EF4-FFF2-40B4-BE49-F238E27FC236}">
                <a16:creationId xmlns:a16="http://schemas.microsoft.com/office/drawing/2014/main" id="{79EAEBDA-8601-BF8C-C2D6-234049AA03D9}"/>
              </a:ext>
            </a:extLst>
          </p:cNvPr>
          <p:cNvSpPr txBox="1">
            <a:spLocks/>
          </p:cNvSpPr>
          <p:nvPr/>
        </p:nvSpPr>
        <p:spPr>
          <a:xfrm>
            <a:off x="899651" y="383458"/>
            <a:ext cx="18096271" cy="9293570"/>
          </a:xfrm>
          <a:prstGeom prst="rect">
            <a:avLst/>
          </a:prstGeom>
        </p:spPr>
        <p:txBody>
          <a:bodyPr vert="horz" wrap="square" lIns="0" tIns="161290" rIns="0" bIns="0" rtlCol="0">
            <a:spAutoFit/>
          </a:bodyPr>
          <a:lstStyle>
            <a:lvl1pPr>
              <a:defRPr>
                <a:latin typeface="+mj-lt"/>
                <a:ea typeface="+mj-ea"/>
                <a:cs typeface="+mj-cs"/>
              </a:defRPr>
            </a:lvl1pPr>
          </a:lstStyle>
          <a:p>
            <a:pPr marR="5080" algn="l">
              <a:lnSpc>
                <a:spcPts val="7640"/>
              </a:lnSpc>
            </a:pPr>
            <a:r>
              <a:rPr lang="sl-SI" sz="3200" b="1" kern="0" spc="-25">
                <a:solidFill>
                  <a:srgbClr val="00B0F0"/>
                </a:solidFill>
                <a:latin typeface="Arial" panose="020B0604020202020204" pitchFamily="34" charset="0"/>
                <a:cs typeface="Arial" panose="020B0604020202020204" pitchFamily="34" charset="0"/>
              </a:rPr>
              <a:t>NOVOSTI:</a:t>
            </a:r>
          </a:p>
          <a:p>
            <a:pPr marR="5080" algn="l">
              <a:lnSpc>
                <a:spcPts val="7640"/>
              </a:lnSpc>
            </a:pPr>
            <a:r>
              <a:rPr lang="sl-SI" sz="3200" b="1" kern="0" spc="-25">
                <a:solidFill>
                  <a:srgbClr val="00B0F0"/>
                </a:solidFill>
                <a:latin typeface="Arial" panose="020B0604020202020204" pitchFamily="34" charset="0"/>
                <a:cs typeface="Arial" panose="020B0604020202020204" pitchFamily="34" charset="0"/>
              </a:rPr>
              <a:t>1. 	</a:t>
            </a:r>
            <a:r>
              <a:rPr lang="sl-SI" sz="3200" kern="0" spc="-25">
                <a:solidFill>
                  <a:srgbClr val="346C80"/>
                </a:solidFill>
                <a:latin typeface="Arial" panose="020B0604020202020204" pitchFamily="34" charset="0"/>
                <a:cs typeface="Arial" panose="020B0604020202020204" pitchFamily="34" charset="0"/>
              </a:rPr>
              <a:t>Digitalna prijavnica </a:t>
            </a:r>
          </a:p>
          <a:p>
            <a:pPr marR="5080" algn="l"/>
            <a:r>
              <a:rPr lang="sl-SI" sz="3200" b="1" kern="0" spc="-25">
                <a:solidFill>
                  <a:srgbClr val="00B0F0"/>
                </a:solidFill>
                <a:latin typeface="Arial" panose="020B0604020202020204" pitchFamily="34" charset="0"/>
                <a:cs typeface="Arial" panose="020B0604020202020204" pitchFamily="34" charset="0"/>
              </a:rPr>
              <a:t>2.</a:t>
            </a:r>
            <a:r>
              <a:rPr lang="sl-SI" sz="3200" kern="0" spc="-25">
                <a:solidFill>
                  <a:srgbClr val="346C80"/>
                </a:solidFill>
                <a:latin typeface="Arial" panose="020B0604020202020204" pitchFamily="34" charset="0"/>
                <a:cs typeface="Arial" panose="020B0604020202020204" pitchFamily="34" charset="0"/>
              </a:rPr>
              <a:t>	Dodan pogoj za učitelje (pedagoške mentorje), tč. 5.4.3.: udeležba na letnem srečanju pedagoških mentorjev, ki bo predvidoma novembra – obvestilo in vabilo po mejlu</a:t>
            </a:r>
          </a:p>
          <a:p>
            <a:pPr marL="514350" marR="5080" indent="-514350" algn="l">
              <a:buAutoNum type="arabicPeriod" startAt="2"/>
            </a:pPr>
            <a:endParaRPr lang="sl-SI" sz="3200" kern="0" spc="-25">
              <a:solidFill>
                <a:srgbClr val="346C80"/>
              </a:solidFill>
              <a:latin typeface="Arial" panose="020B0604020202020204" pitchFamily="34" charset="0"/>
              <a:cs typeface="Arial" panose="020B0604020202020204" pitchFamily="34" charset="0"/>
            </a:endParaRPr>
          </a:p>
          <a:p>
            <a:pPr marL="514350" marR="5080" indent="-514350" algn="l">
              <a:buAutoNum type="arabicPeriod" startAt="2"/>
            </a:pPr>
            <a:endParaRPr lang="sl-SI" sz="3200" kern="0" spc="-25">
              <a:solidFill>
                <a:srgbClr val="346C80"/>
              </a:solidFill>
              <a:latin typeface="Arial" panose="020B0604020202020204" pitchFamily="34" charset="0"/>
              <a:cs typeface="Arial" panose="020B0604020202020204" pitchFamily="34" charset="0"/>
            </a:endParaRPr>
          </a:p>
          <a:p>
            <a:pPr marL="514350" marR="5080" indent="-514350" algn="l">
              <a:buAutoNum type="arabicPeriod" startAt="2"/>
            </a:pPr>
            <a:endParaRPr lang="sl-SI" sz="3200" kern="0" spc="-25">
              <a:solidFill>
                <a:srgbClr val="346C80"/>
              </a:solidFill>
              <a:latin typeface="Arial" panose="020B0604020202020204" pitchFamily="34" charset="0"/>
              <a:cs typeface="Arial" panose="020B0604020202020204" pitchFamily="34" charset="0"/>
            </a:endParaRPr>
          </a:p>
          <a:p>
            <a:pPr marR="5080" algn="l">
              <a:lnSpc>
                <a:spcPts val="7640"/>
              </a:lnSpc>
            </a:pPr>
            <a:endParaRPr lang="sl-SI" sz="3200" b="1" kern="0" spc="-25">
              <a:solidFill>
                <a:srgbClr val="00B0F0"/>
              </a:solidFill>
              <a:latin typeface="Arial" panose="020B0604020202020204" pitchFamily="34" charset="0"/>
              <a:cs typeface="Arial" panose="020B0604020202020204" pitchFamily="34" charset="0"/>
            </a:endParaRPr>
          </a:p>
          <a:p>
            <a:pPr marR="5080" algn="l">
              <a:lnSpc>
                <a:spcPts val="7640"/>
              </a:lnSpc>
            </a:pPr>
            <a:r>
              <a:rPr lang="sl-SI" sz="3200" b="1" kern="0" spc="-25">
                <a:solidFill>
                  <a:srgbClr val="00B0F0"/>
                </a:solidFill>
                <a:latin typeface="Arial" panose="020B0604020202020204" pitchFamily="34" charset="0"/>
                <a:cs typeface="Arial" panose="020B0604020202020204" pitchFamily="34" charset="0"/>
              </a:rPr>
              <a:t>3. 	</a:t>
            </a:r>
            <a:r>
              <a:rPr lang="sl-SI" sz="3200" kern="0" spc="-25">
                <a:solidFill>
                  <a:srgbClr val="346C80"/>
                </a:solidFill>
                <a:latin typeface="Arial" panose="020B0604020202020204" pitchFamily="34" charset="0"/>
                <a:cs typeface="Arial" panose="020B0604020202020204" pitchFamily="34" charset="0"/>
              </a:rPr>
              <a:t>C aktivnost: izvajanje se podaljša do 24. 6. 2026</a:t>
            </a:r>
          </a:p>
          <a:p>
            <a:pPr marR="5080" algn="l"/>
            <a:r>
              <a:rPr lang="sl-SI" sz="3200" kern="0" spc="-25">
                <a:solidFill>
                  <a:srgbClr val="346C80"/>
                </a:solidFill>
                <a:latin typeface="Arial" panose="020B0604020202020204" pitchFamily="34" charset="0"/>
                <a:cs typeface="Arial" panose="020B0604020202020204" pitchFamily="34" charset="0"/>
              </a:rPr>
              <a:t>	Razlog: </a:t>
            </a:r>
            <a:r>
              <a:rPr lang="sl-SI" sz="3200" u="sng" kern="0" spc="-25">
                <a:solidFill>
                  <a:srgbClr val="346C80"/>
                </a:solidFill>
                <a:latin typeface="Arial" panose="020B0604020202020204" pitchFamily="34" charset="0"/>
                <a:cs typeface="Arial" panose="020B0604020202020204" pitchFamily="34" charset="0"/>
              </a:rPr>
              <a:t>1</a:t>
            </a:r>
            <a:r>
              <a:rPr lang="sl-SI" sz="3200" kern="0" spc="-25">
                <a:solidFill>
                  <a:srgbClr val="346C80"/>
                </a:solidFill>
                <a:latin typeface="Arial" panose="020B0604020202020204" pitchFamily="34" charset="0"/>
                <a:cs typeface="Arial" panose="020B0604020202020204" pitchFamily="34" charset="0"/>
              </a:rPr>
              <a:t>. Junior Achievement/Moje podjetje (tekmovanja sredi maja, da se stroški	še lahko uveljavljajo; </a:t>
            </a:r>
            <a:r>
              <a:rPr lang="sl-SI" sz="3200" u="sng" kern="0" spc="-25">
                <a:solidFill>
                  <a:srgbClr val="346C80"/>
                </a:solidFill>
                <a:latin typeface="Arial" panose="020B0604020202020204" pitchFamily="34" charset="0"/>
                <a:cs typeface="Arial" panose="020B0604020202020204" pitchFamily="34" charset="0"/>
              </a:rPr>
              <a:t>2</a:t>
            </a:r>
            <a:r>
              <a:rPr lang="sl-SI" sz="3200" kern="0" spc="-25">
                <a:solidFill>
                  <a:srgbClr val="346C80"/>
                </a:solidFill>
                <a:latin typeface="Arial" panose="020B0604020202020204" pitchFamily="34" charset="0"/>
                <a:cs typeface="Arial" panose="020B0604020202020204" pitchFamily="34" charset="0"/>
              </a:rPr>
              <a:t>. pravna podlaga za točke po Pravilniku o napredovanju zaposlenih v vzgoji in izobraževanju v nazive; </a:t>
            </a:r>
            <a:r>
              <a:rPr lang="da-DK" sz="2800" kern="0" spc="15">
                <a:solidFill>
                  <a:srgbClr val="346C80"/>
                </a:solidFill>
                <a:latin typeface="+mn-lt"/>
              </a:rPr>
              <a:t>Razdelek B (za 2 točki):</a:t>
            </a:r>
            <a:r>
              <a:rPr lang="sl-SI" sz="2800" kern="0" spc="15">
                <a:solidFill>
                  <a:srgbClr val="346C80"/>
                </a:solidFill>
                <a:latin typeface="+mn-lt"/>
              </a:rPr>
              <a:t> - </a:t>
            </a:r>
            <a:r>
              <a:rPr lang="da-DK" sz="2800" kern="0" spc="15">
                <a:solidFill>
                  <a:srgbClr val="346C80"/>
                </a:solidFill>
                <a:latin typeface="+mn-lt"/>
              </a:rPr>
              <a:t>tč 6: enoletno vodenje nacionalnega ali </a:t>
            </a:r>
            <a:r>
              <a:rPr lang="sl-SI" sz="2800" kern="0" spc="15">
                <a:solidFill>
                  <a:srgbClr val="346C80"/>
                </a:solidFill>
                <a:latin typeface="+mn-lt"/>
              </a:rPr>
              <a:t>	</a:t>
            </a:r>
            <a:r>
              <a:rPr lang="da-DK" sz="2800" kern="0" spc="15">
                <a:solidFill>
                  <a:srgbClr val="346C80"/>
                </a:solidFill>
                <a:latin typeface="+mn-lt"/>
              </a:rPr>
              <a:t>mednarodnega projekta s področja vzgoje in izobraževanja, ki poteka v organizaciji ministrstev ali pooblaščenih javnih zavodov in javnih agencij ali nevladnih organizacij v javnem interesu na področju vzgoje in izobraževanja;</a:t>
            </a:r>
            <a:endParaRPr lang="sl-SI" sz="2800" kern="0" spc="15">
              <a:solidFill>
                <a:srgbClr val="346C80"/>
              </a:solidFill>
              <a:latin typeface="+mn-lt"/>
            </a:endParaRPr>
          </a:p>
          <a:p>
            <a:pPr marR="5080" algn="l"/>
            <a:r>
              <a:rPr lang="sl-SI" sz="2800" kern="0" spc="15">
                <a:solidFill>
                  <a:srgbClr val="346C80"/>
                </a:solidFill>
                <a:latin typeface="+mn-lt"/>
              </a:rPr>
              <a:t>	* SPIRIT Slovenija ne izdaja potrdil. Potrdilo izda vaš ravnatelj.</a:t>
            </a:r>
            <a:endParaRPr lang="da-DK" sz="3200" kern="0" spc="15" dirty="0">
              <a:solidFill>
                <a:srgbClr val="346C80"/>
              </a:solidFill>
              <a:latin typeface="Arial Black" panose="020B0A04020102020204" pitchFamily="34" charset="0"/>
            </a:endParaRPr>
          </a:p>
        </p:txBody>
      </p:sp>
      <p:pic>
        <p:nvPicPr>
          <p:cNvPr id="4" name="Slika 3">
            <a:extLst>
              <a:ext uri="{FF2B5EF4-FFF2-40B4-BE49-F238E27FC236}">
                <a16:creationId xmlns:a16="http://schemas.microsoft.com/office/drawing/2014/main" id="{D475EDAF-721F-D9A4-6FF3-107DDBB09B37}"/>
              </a:ext>
            </a:extLst>
          </p:cNvPr>
          <p:cNvPicPr>
            <a:picLocks noChangeAspect="1"/>
          </p:cNvPicPr>
          <p:nvPr/>
        </p:nvPicPr>
        <p:blipFill>
          <a:blip r:embed="rId2"/>
          <a:stretch>
            <a:fillRect/>
          </a:stretch>
        </p:blipFill>
        <p:spPr>
          <a:xfrm>
            <a:off x="5852023" y="3505082"/>
            <a:ext cx="11654312" cy="2736715"/>
          </a:xfrm>
          <a:prstGeom prst="rect">
            <a:avLst/>
          </a:prstGeom>
        </p:spPr>
      </p:pic>
    </p:spTree>
    <p:extLst>
      <p:ext uri="{BB962C8B-B14F-4D97-AF65-F5344CB8AC3E}">
        <p14:creationId xmlns:p14="http://schemas.microsoft.com/office/powerpoint/2010/main" val="105352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1000902" y="206474"/>
            <a:ext cx="7433649" cy="1069011"/>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6000" b="1" kern="0" spc="-25">
                <a:solidFill>
                  <a:srgbClr val="77A02E"/>
                </a:solidFill>
                <a:latin typeface="Arial" panose="020B0604020202020204" pitchFamily="34" charset="0"/>
                <a:cs typeface="Arial" panose="020B0604020202020204" pitchFamily="34" charset="0"/>
              </a:rPr>
              <a:t>Pogodba</a:t>
            </a:r>
            <a:endParaRPr lang="da-DK" sz="3200" kern="0" spc="15" dirty="0">
              <a:solidFill>
                <a:srgbClr val="346C80"/>
              </a:solidFill>
              <a:latin typeface="Arial" panose="020B0604020202020204" pitchFamily="34" charset="0"/>
              <a:cs typeface="Arial" panose="020B0604020202020204" pitchFamily="34" charset="0"/>
            </a:endParaRPr>
          </a:p>
        </p:txBody>
      </p:sp>
      <p:sp>
        <p:nvSpPr>
          <p:cNvPr id="3" name="PoljeZBesedilom 2">
            <a:extLst>
              <a:ext uri="{FF2B5EF4-FFF2-40B4-BE49-F238E27FC236}">
                <a16:creationId xmlns:a16="http://schemas.microsoft.com/office/drawing/2014/main" id="{E39003D3-40D1-E274-AD3B-033C7046A14E}"/>
              </a:ext>
            </a:extLst>
          </p:cNvPr>
          <p:cNvSpPr txBox="1"/>
          <p:nvPr/>
        </p:nvSpPr>
        <p:spPr>
          <a:xfrm>
            <a:off x="730299" y="1485311"/>
            <a:ext cx="9091618" cy="5201424"/>
          </a:xfrm>
          <a:prstGeom prst="rect">
            <a:avLst/>
          </a:prstGeom>
          <a:noFill/>
        </p:spPr>
        <p:txBody>
          <a:bodyPr wrap="square" rtlCol="0">
            <a:spAutoFit/>
          </a:bodyPr>
          <a:lstStyle/>
          <a:p>
            <a:r>
              <a:rPr lang="sl-SI" sz="4800" b="1">
                <a:solidFill>
                  <a:srgbClr val="346C80"/>
                </a:solidFill>
                <a:latin typeface="Arial" panose="020B0604020202020204" pitchFamily="34" charset="0"/>
                <a:cs typeface="Arial" panose="020B0604020202020204" pitchFamily="34" charset="0"/>
              </a:rPr>
              <a:t>Pomemben dokument!</a:t>
            </a:r>
          </a:p>
          <a:p>
            <a:endParaRPr lang="sl-SI" sz="4800" b="1">
              <a:solidFill>
                <a:srgbClr val="346C80"/>
              </a:solidFill>
              <a:latin typeface="Arial" panose="020B0604020202020204" pitchFamily="34" charset="0"/>
              <a:cs typeface="Arial" panose="020B0604020202020204" pitchFamily="34" charset="0"/>
            </a:endParaRPr>
          </a:p>
          <a:p>
            <a:r>
              <a:rPr lang="sl-SI" sz="3200">
                <a:solidFill>
                  <a:srgbClr val="346C80"/>
                </a:solidFill>
                <a:latin typeface="Arial" panose="020B0604020202020204" pitchFamily="34" charset="0"/>
                <a:cs typeface="Arial" panose="020B0604020202020204" pitchFamily="34" charset="0"/>
              </a:rPr>
              <a:t>V njej so zapisane vse vaše </a:t>
            </a:r>
            <a:r>
              <a:rPr lang="sl-SI" sz="3200" u="sng">
                <a:solidFill>
                  <a:srgbClr val="346C80"/>
                </a:solidFill>
                <a:latin typeface="Arial" panose="020B0604020202020204" pitchFamily="34" charset="0"/>
                <a:cs typeface="Arial" panose="020B0604020202020204" pitchFamily="34" charset="0"/>
              </a:rPr>
              <a:t>obveznosti</a:t>
            </a:r>
            <a:r>
              <a:rPr lang="sl-SI" sz="3200">
                <a:solidFill>
                  <a:srgbClr val="346C80"/>
                </a:solidFill>
                <a:latin typeface="Arial" panose="020B0604020202020204" pitchFamily="34" charset="0"/>
                <a:cs typeface="Arial" panose="020B0604020202020204" pitchFamily="34" charset="0"/>
              </a:rPr>
              <a:t>, </a:t>
            </a:r>
            <a:r>
              <a:rPr lang="sl-SI" sz="3200" u="sng">
                <a:solidFill>
                  <a:srgbClr val="346C80"/>
                </a:solidFill>
                <a:latin typeface="Arial" panose="020B0604020202020204" pitchFamily="34" charset="0"/>
                <a:cs typeface="Arial" panose="020B0604020202020204" pitchFamily="34" charset="0"/>
              </a:rPr>
              <a:t>pogoji,</a:t>
            </a:r>
            <a:r>
              <a:rPr lang="sl-SI" sz="3200">
                <a:solidFill>
                  <a:srgbClr val="346C80"/>
                </a:solidFill>
                <a:latin typeface="Arial" panose="020B0604020202020204" pitchFamily="34" charset="0"/>
                <a:cs typeface="Arial" panose="020B0604020202020204" pitchFamily="34" charset="0"/>
              </a:rPr>
              <a:t> </a:t>
            </a:r>
            <a:r>
              <a:rPr lang="sl-SI" sz="3200" u="sng">
                <a:solidFill>
                  <a:srgbClr val="346C80"/>
                </a:solidFill>
                <a:latin typeface="Arial" panose="020B0604020202020204" pitchFamily="34" charset="0"/>
                <a:cs typeface="Arial" panose="020B0604020202020204" pitchFamily="34" charset="0"/>
              </a:rPr>
              <a:t>roki </a:t>
            </a:r>
            <a:r>
              <a:rPr lang="sl-SI" sz="3200">
                <a:solidFill>
                  <a:srgbClr val="346C80"/>
                </a:solidFill>
                <a:latin typeface="Arial" panose="020B0604020202020204" pitchFamily="34" charset="0"/>
                <a:cs typeface="Arial" panose="020B0604020202020204" pitchFamily="34" charset="0"/>
              </a:rPr>
              <a:t>itd.</a:t>
            </a:r>
          </a:p>
          <a:p>
            <a:endParaRPr lang="sl-SI" sz="3200">
              <a:solidFill>
                <a:srgbClr val="346C80"/>
              </a:solidFill>
              <a:latin typeface="Arial" panose="020B0604020202020204" pitchFamily="34" charset="0"/>
              <a:cs typeface="Arial" panose="020B0604020202020204" pitchFamily="34" charset="0"/>
            </a:endParaRPr>
          </a:p>
          <a:p>
            <a:r>
              <a:rPr lang="sl-SI" sz="3200" b="1">
                <a:solidFill>
                  <a:srgbClr val="346C80"/>
                </a:solidFill>
                <a:latin typeface="Arial" panose="020B0604020202020204" pitchFamily="34" charset="0"/>
                <a:cs typeface="Arial" panose="020B0604020202020204" pitchFamily="34" charset="0"/>
              </a:rPr>
              <a:t>Poslana bo ravnateljem v podpis </a:t>
            </a:r>
            <a:r>
              <a:rPr lang="sl-SI" sz="3200">
                <a:solidFill>
                  <a:srgbClr val="346C80"/>
                </a:solidFill>
                <a:latin typeface="Arial" panose="020B0604020202020204" pitchFamily="34" charset="0"/>
                <a:cs typeface="Arial" panose="020B0604020202020204" pitchFamily="34" charset="0"/>
              </a:rPr>
              <a:t>(fizični izvod), obveščeni boste po e-mailu; vrnete nam podpisano.</a:t>
            </a:r>
          </a:p>
          <a:p>
            <a:endParaRPr lang="sl-SI" sz="4400">
              <a:solidFill>
                <a:srgbClr val="346C80"/>
              </a:solidFill>
              <a:latin typeface="Arial" panose="020B0604020202020204" pitchFamily="34" charset="0"/>
              <a:cs typeface="Arial" panose="020B0604020202020204" pitchFamily="34" charset="0"/>
            </a:endParaRPr>
          </a:p>
        </p:txBody>
      </p:sp>
      <p:pic>
        <p:nvPicPr>
          <p:cNvPr id="8" name="Slika 7">
            <a:extLst>
              <a:ext uri="{FF2B5EF4-FFF2-40B4-BE49-F238E27FC236}">
                <a16:creationId xmlns:a16="http://schemas.microsoft.com/office/drawing/2014/main" id="{5B601C8E-71DC-6047-0A2B-0381B003C05F}"/>
              </a:ext>
            </a:extLst>
          </p:cNvPr>
          <p:cNvPicPr>
            <a:picLocks noChangeAspect="1"/>
          </p:cNvPicPr>
          <p:nvPr/>
        </p:nvPicPr>
        <p:blipFill>
          <a:blip r:embed="rId2"/>
          <a:srcRect l="5256" t="765"/>
          <a:stretch/>
        </p:blipFill>
        <p:spPr>
          <a:xfrm>
            <a:off x="10052050" y="551793"/>
            <a:ext cx="10052050" cy="10226676"/>
          </a:xfrm>
          <a:prstGeom prst="rect">
            <a:avLst/>
          </a:prstGeom>
        </p:spPr>
      </p:pic>
      <p:pic>
        <p:nvPicPr>
          <p:cNvPr id="10" name="Slika 9">
            <a:extLst>
              <a:ext uri="{FF2B5EF4-FFF2-40B4-BE49-F238E27FC236}">
                <a16:creationId xmlns:a16="http://schemas.microsoft.com/office/drawing/2014/main" id="{E8504A34-6D3E-2E98-E3C4-FC6F24630879}"/>
              </a:ext>
            </a:extLst>
          </p:cNvPr>
          <p:cNvPicPr>
            <a:picLocks noChangeAspect="1"/>
          </p:cNvPicPr>
          <p:nvPr/>
        </p:nvPicPr>
        <p:blipFill>
          <a:blip r:embed="rId3"/>
          <a:stretch>
            <a:fillRect/>
          </a:stretch>
        </p:blipFill>
        <p:spPr>
          <a:xfrm>
            <a:off x="1610210" y="6180083"/>
            <a:ext cx="7890309" cy="4799742"/>
          </a:xfrm>
          <a:prstGeom prst="rect">
            <a:avLst/>
          </a:prstGeom>
        </p:spPr>
      </p:pic>
    </p:spTree>
    <p:extLst>
      <p:ext uri="{BB962C8B-B14F-4D97-AF65-F5344CB8AC3E}">
        <p14:creationId xmlns:p14="http://schemas.microsoft.com/office/powerpoint/2010/main" val="375659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2593540" y="148941"/>
            <a:ext cx="16268506" cy="1051506"/>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540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Pogosta napaka pri izpolnjevanju vloge</a:t>
            </a:r>
            <a:r>
              <a:rPr lang="sl-SI" sz="2800">
                <a:latin typeface="Arial" panose="020B0604020202020204" pitchFamily="34" charset="0"/>
                <a:ea typeface="Calibri" panose="020F0502020204030204" pitchFamily="34" charset="0"/>
                <a:cs typeface="Arial" panose="020B0604020202020204" pitchFamily="34" charset="0"/>
              </a:rPr>
              <a:t>				</a:t>
            </a:r>
            <a:endParaRPr lang="da-DK" sz="3200" kern="0" spc="15" dirty="0">
              <a:solidFill>
                <a:srgbClr val="346C80"/>
              </a:solidFill>
              <a:latin typeface="Arial Black" panose="020B0A0402010202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8" name="Rokopis 7">
                <a:extLst>
                  <a:ext uri="{FF2B5EF4-FFF2-40B4-BE49-F238E27FC236}">
                    <a16:creationId xmlns:a16="http://schemas.microsoft.com/office/drawing/2014/main" id="{82F620B2-74BC-8463-27EF-89D58BC99166}"/>
                  </a:ext>
                </a:extLst>
              </p14:cNvPr>
              <p14:cNvContentPartPr/>
              <p14:nvPr/>
            </p14:nvContentPartPr>
            <p14:xfrm>
              <a:off x="2270810" y="618933"/>
              <a:ext cx="360" cy="360"/>
            </p14:xfrm>
          </p:contentPart>
        </mc:Choice>
        <mc:Fallback xmlns="">
          <p:pic>
            <p:nvPicPr>
              <p:cNvPr id="8" name="Rokopis 7">
                <a:extLst>
                  <a:ext uri="{FF2B5EF4-FFF2-40B4-BE49-F238E27FC236}">
                    <a16:creationId xmlns:a16="http://schemas.microsoft.com/office/drawing/2014/main" id="{82F620B2-74BC-8463-27EF-89D58BC99166}"/>
                  </a:ext>
                </a:extLst>
              </p:cNvPr>
              <p:cNvPicPr/>
              <p:nvPr/>
            </p:nvPicPr>
            <p:blipFill>
              <a:blip r:embed="rId3"/>
              <a:stretch>
                <a:fillRect/>
              </a:stretch>
            </p:blipFill>
            <p:spPr>
              <a:xfrm>
                <a:off x="2261810" y="564933"/>
                <a:ext cx="18000" cy="108000"/>
              </a:xfrm>
              <a:prstGeom prst="rect">
                <a:avLst/>
              </a:prstGeom>
            </p:spPr>
          </p:pic>
        </mc:Fallback>
      </mc:AlternateContent>
      <p:cxnSp>
        <p:nvCxnSpPr>
          <p:cNvPr id="25" name="Raven puščični povezovalnik 24">
            <a:extLst>
              <a:ext uri="{FF2B5EF4-FFF2-40B4-BE49-F238E27FC236}">
                <a16:creationId xmlns:a16="http://schemas.microsoft.com/office/drawing/2014/main" id="{C2B8B1A2-FA0C-BC60-BFEB-2A065402C3A4}"/>
              </a:ext>
            </a:extLst>
          </p:cNvPr>
          <p:cNvCxnSpPr/>
          <p:nvPr/>
        </p:nvCxnSpPr>
        <p:spPr>
          <a:xfrm>
            <a:off x="3247778" y="6998339"/>
            <a:ext cx="0" cy="80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PoljeZBesedilom 25">
            <a:extLst>
              <a:ext uri="{FF2B5EF4-FFF2-40B4-BE49-F238E27FC236}">
                <a16:creationId xmlns:a16="http://schemas.microsoft.com/office/drawing/2014/main" id="{B82F6C01-8D19-19A8-8B86-A291D29C25A7}"/>
              </a:ext>
            </a:extLst>
          </p:cNvPr>
          <p:cNvSpPr txBox="1"/>
          <p:nvPr/>
        </p:nvSpPr>
        <p:spPr>
          <a:xfrm>
            <a:off x="681495" y="8145833"/>
            <a:ext cx="6275655" cy="2062103"/>
          </a:xfrm>
          <a:prstGeom prst="rect">
            <a:avLst/>
          </a:prstGeom>
          <a:noFill/>
        </p:spPr>
        <p:txBody>
          <a:bodyPr wrap="square" rtlCol="0">
            <a:spAutoFit/>
          </a:bodyPr>
          <a:lstStyle/>
          <a:p>
            <a:r>
              <a:rPr lang="sl-SI" sz="3200"/>
              <a:t>Vloga se na naš poziv k dopolnitvi </a:t>
            </a:r>
            <a:r>
              <a:rPr lang="sl-SI" sz="3200" b="1"/>
              <a:t>DOPOLNI,</a:t>
            </a:r>
            <a:r>
              <a:rPr lang="sl-SI" sz="3200" b="1">
                <a:solidFill>
                  <a:srgbClr val="FF0000"/>
                </a:solidFill>
              </a:rPr>
              <a:t> </a:t>
            </a:r>
            <a:r>
              <a:rPr lang="sl-SI" sz="3200"/>
              <a:t>vendar gre na konec vrste (upošteva se vrstni red prispetja popolnih vlog)</a:t>
            </a:r>
          </a:p>
        </p:txBody>
      </p:sp>
      <p:sp>
        <p:nvSpPr>
          <p:cNvPr id="31" name="PoljeZBesedilom 30">
            <a:extLst>
              <a:ext uri="{FF2B5EF4-FFF2-40B4-BE49-F238E27FC236}">
                <a16:creationId xmlns:a16="http://schemas.microsoft.com/office/drawing/2014/main" id="{93A3CEE6-F733-C58B-1905-332E0C2B0FDD}"/>
              </a:ext>
            </a:extLst>
          </p:cNvPr>
          <p:cNvSpPr txBox="1"/>
          <p:nvPr/>
        </p:nvSpPr>
        <p:spPr>
          <a:xfrm>
            <a:off x="1474330" y="3485865"/>
            <a:ext cx="4689987" cy="3170099"/>
          </a:xfrm>
          <a:prstGeom prst="rect">
            <a:avLst/>
          </a:prstGeom>
          <a:noFill/>
        </p:spPr>
        <p:txBody>
          <a:bodyPr wrap="square" rtlCol="0">
            <a:spAutoFit/>
          </a:bodyPr>
          <a:lstStyle/>
          <a:p>
            <a:r>
              <a:rPr lang="pl-PL" sz="4000"/>
              <a:t>Ni jasno doseganje pogojev za zunanjega mentorja ali pa podatki niso relevantni.</a:t>
            </a:r>
            <a:endParaRPr lang="sl-SI" sz="4000"/>
          </a:p>
        </p:txBody>
      </p:sp>
      <p:cxnSp>
        <p:nvCxnSpPr>
          <p:cNvPr id="4" name="Raven puščični povezovalnik 3">
            <a:extLst>
              <a:ext uri="{FF2B5EF4-FFF2-40B4-BE49-F238E27FC236}">
                <a16:creationId xmlns:a16="http://schemas.microsoft.com/office/drawing/2014/main" id="{68708DDD-8A39-42A8-3A88-2B33F23E13AF}"/>
              </a:ext>
            </a:extLst>
          </p:cNvPr>
          <p:cNvCxnSpPr>
            <a:cxnSpLocks/>
          </p:cNvCxnSpPr>
          <p:nvPr/>
        </p:nvCxnSpPr>
        <p:spPr>
          <a:xfrm flipH="1">
            <a:off x="4761186" y="1686910"/>
            <a:ext cx="1403131" cy="1331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Slika 5">
            <a:extLst>
              <a:ext uri="{FF2B5EF4-FFF2-40B4-BE49-F238E27FC236}">
                <a16:creationId xmlns:a16="http://schemas.microsoft.com/office/drawing/2014/main" id="{26C50FA4-712C-E7F9-F95E-A85C2CDEF157}"/>
              </a:ext>
            </a:extLst>
          </p:cNvPr>
          <p:cNvPicPr>
            <a:picLocks noChangeAspect="1"/>
          </p:cNvPicPr>
          <p:nvPr/>
        </p:nvPicPr>
        <p:blipFill>
          <a:blip r:embed="rId4"/>
          <a:stretch>
            <a:fillRect/>
          </a:stretch>
        </p:blipFill>
        <p:spPr>
          <a:xfrm>
            <a:off x="7182474" y="8065068"/>
            <a:ext cx="12921626" cy="2869517"/>
          </a:xfrm>
          <a:prstGeom prst="rect">
            <a:avLst/>
          </a:prstGeom>
        </p:spPr>
      </p:pic>
      <p:pic>
        <p:nvPicPr>
          <p:cNvPr id="9" name="Slika 8">
            <a:extLst>
              <a:ext uri="{FF2B5EF4-FFF2-40B4-BE49-F238E27FC236}">
                <a16:creationId xmlns:a16="http://schemas.microsoft.com/office/drawing/2014/main" id="{2F2FE02D-6FCC-5B5A-C2D2-2D5C307AC3D1}"/>
              </a:ext>
            </a:extLst>
          </p:cNvPr>
          <p:cNvPicPr>
            <a:picLocks noChangeAspect="1"/>
          </p:cNvPicPr>
          <p:nvPr/>
        </p:nvPicPr>
        <p:blipFill>
          <a:blip r:embed="rId5"/>
          <a:stretch>
            <a:fillRect/>
          </a:stretch>
        </p:blipFill>
        <p:spPr>
          <a:xfrm>
            <a:off x="8284100" y="2483046"/>
            <a:ext cx="10494562" cy="4990304"/>
          </a:xfrm>
          <a:prstGeom prst="rect">
            <a:avLst/>
          </a:prstGeom>
        </p:spPr>
      </p:pic>
      <p:sp>
        <p:nvSpPr>
          <p:cNvPr id="10" name="PoljeZBesedilom 9">
            <a:extLst>
              <a:ext uri="{FF2B5EF4-FFF2-40B4-BE49-F238E27FC236}">
                <a16:creationId xmlns:a16="http://schemas.microsoft.com/office/drawing/2014/main" id="{B938893D-8A4F-EF75-0072-ED617D21CAD7}"/>
              </a:ext>
            </a:extLst>
          </p:cNvPr>
          <p:cNvSpPr txBox="1"/>
          <p:nvPr/>
        </p:nvSpPr>
        <p:spPr>
          <a:xfrm>
            <a:off x="10466112" y="1959826"/>
            <a:ext cx="5130892" cy="523220"/>
          </a:xfrm>
          <a:prstGeom prst="rect">
            <a:avLst/>
          </a:prstGeom>
          <a:noFill/>
        </p:spPr>
        <p:txBody>
          <a:bodyPr wrap="square" rtlCol="0">
            <a:spAutoFit/>
          </a:bodyPr>
          <a:lstStyle/>
          <a:p>
            <a:r>
              <a:rPr lang="sl-SI" sz="2800"/>
              <a:t>Pogoji, zapisani v javnem pozivu:</a:t>
            </a:r>
          </a:p>
        </p:txBody>
      </p:sp>
      <p:sp>
        <p:nvSpPr>
          <p:cNvPr id="13" name="PoljeZBesedilom 12">
            <a:extLst>
              <a:ext uri="{FF2B5EF4-FFF2-40B4-BE49-F238E27FC236}">
                <a16:creationId xmlns:a16="http://schemas.microsoft.com/office/drawing/2014/main" id="{7313A5DD-84BC-BF7F-80EE-A13DD0C749B9}"/>
              </a:ext>
            </a:extLst>
          </p:cNvPr>
          <p:cNvSpPr txBox="1"/>
          <p:nvPr/>
        </p:nvSpPr>
        <p:spPr>
          <a:xfrm>
            <a:off x="9097730" y="7541848"/>
            <a:ext cx="10398582" cy="523220"/>
          </a:xfrm>
          <a:prstGeom prst="rect">
            <a:avLst/>
          </a:prstGeom>
          <a:noFill/>
        </p:spPr>
        <p:txBody>
          <a:bodyPr wrap="square" rtlCol="0">
            <a:spAutoFit/>
          </a:bodyPr>
          <a:lstStyle/>
          <a:p>
            <a:r>
              <a:rPr lang="sl-SI" sz="2800">
                <a:highlight>
                  <a:srgbClr val="FFFF00"/>
                </a:highlight>
              </a:rPr>
              <a:t>PRIMER VLOGE, kjer ni jasno, da zunanji mentor dosega pogoje:</a:t>
            </a:r>
          </a:p>
        </p:txBody>
      </p:sp>
    </p:spTree>
    <p:extLst>
      <p:ext uri="{BB962C8B-B14F-4D97-AF65-F5344CB8AC3E}">
        <p14:creationId xmlns:p14="http://schemas.microsoft.com/office/powerpoint/2010/main" val="427108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293914" y="326571"/>
            <a:ext cx="18231030" cy="12697450"/>
          </a:xfrm>
          <a:prstGeom prst="rect">
            <a:avLst/>
          </a:prstGeom>
        </p:spPr>
        <p:txBody>
          <a:bodyPr vert="horz" wrap="square" lIns="0" tIns="161290" rIns="0" bIns="0" rtlCol="0">
            <a:spAutoFit/>
          </a:bodyPr>
          <a:lstStyle>
            <a:lvl1pPr>
              <a:defRPr>
                <a:latin typeface="+mj-lt"/>
                <a:ea typeface="+mj-ea"/>
                <a:cs typeface="+mj-cs"/>
              </a:defRPr>
            </a:lvl1pPr>
          </a:lstStyle>
          <a:p>
            <a:pPr marR="5080">
              <a:lnSpc>
                <a:spcPts val="7640"/>
              </a:lnSpc>
            </a:pPr>
            <a:r>
              <a:rPr lang="sl-SI" sz="3200" kern="0" spc="-25">
                <a:solidFill>
                  <a:srgbClr val="346C80"/>
                </a:solidFill>
                <a:latin typeface="Arial Black" panose="020B0A04020102020204" pitchFamily="34" charset="0"/>
                <a:cs typeface="Arial" panose="020B0604020202020204" pitchFamily="34" charset="0"/>
              </a:rPr>
              <a:t> 			</a:t>
            </a:r>
            <a:r>
              <a:rPr lang="sl-SI" sz="4400" b="1" kern="0" spc="-25">
                <a:solidFill>
                  <a:srgbClr val="77A02E"/>
                </a:solidFill>
                <a:latin typeface="Arial" panose="020B0604020202020204" pitchFamily="34" charset="0"/>
                <a:cs typeface="Arial" panose="020B0604020202020204" pitchFamily="34" charset="0"/>
              </a:rPr>
              <a:t>Usposabljanja za učitelje/pedagoške </a:t>
            </a:r>
            <a:r>
              <a:rPr lang="sl-SI" sz="4400" b="1" kern="0" spc="-25" dirty="0">
                <a:solidFill>
                  <a:srgbClr val="77A02E"/>
                </a:solidFill>
                <a:latin typeface="Arial" panose="020B0604020202020204" pitchFamily="34" charset="0"/>
                <a:cs typeface="Arial" panose="020B0604020202020204" pitchFamily="34" charset="0"/>
              </a:rPr>
              <a:t>mentorje</a:t>
            </a:r>
          </a:p>
          <a:p>
            <a:pPr marL="457200" marR="5080" indent="-457200">
              <a:lnSpc>
                <a:spcPts val="7640"/>
              </a:lnSpc>
              <a:buFont typeface="Arial" panose="020B0604020202020204" pitchFamily="34" charset="0"/>
              <a:buChar char="•"/>
            </a:pPr>
            <a:r>
              <a:rPr lang="sl-SI" sz="3200" kern="0" spc="-25">
                <a:solidFill>
                  <a:srgbClr val="346C80"/>
                </a:solidFill>
                <a:latin typeface="Arial" panose="020B0604020202020204" pitchFamily="34" charset="0"/>
                <a:cs typeface="Arial" panose="020B0604020202020204" pitchFamily="34" charset="0"/>
              </a:rPr>
              <a:t>Start-up vikend (16 ur), delavnica ZUIP (</a:t>
            </a:r>
            <a:r>
              <a:rPr lang="sl-SI" sz="3200" kern="0" spc="-25" dirty="0">
                <a:solidFill>
                  <a:srgbClr val="346C80"/>
                </a:solidFill>
                <a:latin typeface="Arial" panose="020B0604020202020204" pitchFamily="34" charset="0"/>
                <a:cs typeface="Arial" panose="020B0604020202020204" pitchFamily="34" charset="0"/>
              </a:rPr>
              <a:t>16 ur)</a:t>
            </a:r>
          </a:p>
          <a:p>
            <a:pPr marL="457200" marR="5080" indent="-457200">
              <a:lnSpc>
                <a:spcPts val="7640"/>
              </a:lnSpc>
              <a:buFont typeface="Arial" panose="020B0604020202020204" pitchFamily="34" charset="0"/>
              <a:buChar char="•"/>
            </a:pPr>
            <a:r>
              <a:rPr lang="sl-SI" sz="3200" kern="0" spc="-25">
                <a:solidFill>
                  <a:srgbClr val="346C80"/>
                </a:solidFill>
                <a:latin typeface="Arial" panose="020B0604020202020204" pitchFamily="34" charset="0"/>
                <a:cs typeface="Arial" panose="020B0604020202020204" pitchFamily="34" charset="0"/>
              </a:rPr>
              <a:t>KATIS </a:t>
            </a:r>
          </a:p>
          <a:p>
            <a:pPr marR="5080">
              <a:lnSpc>
                <a:spcPts val="7640"/>
              </a:lnSpc>
            </a:pPr>
            <a:endParaRPr lang="sl-SI" sz="3200" kern="0" spc="-25">
              <a:solidFill>
                <a:srgbClr val="346C80"/>
              </a:solidFill>
              <a:latin typeface="Arial" panose="020B0604020202020204" pitchFamily="34" charset="0"/>
              <a:cs typeface="Arial" panose="020B0604020202020204" pitchFamily="34" charset="0"/>
            </a:endParaRPr>
          </a:p>
          <a:p>
            <a:pPr marR="5080">
              <a:lnSpc>
                <a:spcPts val="7640"/>
              </a:lnSpc>
            </a:pPr>
            <a:r>
              <a:rPr lang="sl-SI" sz="3200" kern="0" spc="-25">
                <a:solidFill>
                  <a:srgbClr val="346C80"/>
                </a:solidFill>
                <a:latin typeface="Arial" panose="020B0604020202020204" pitchFamily="34" charset="0"/>
                <a:cs typeface="Arial" panose="020B0604020202020204" pitchFamily="34" charset="0"/>
              </a:rPr>
              <a:t>			</a:t>
            </a:r>
          </a:p>
          <a:p>
            <a:pPr marR="5080">
              <a:lnSpc>
                <a:spcPts val="7640"/>
              </a:lnSpc>
            </a:pPr>
            <a:endParaRPr lang="sl-SI" sz="3200" kern="0" spc="-25">
              <a:solidFill>
                <a:srgbClr val="346C80"/>
              </a:solidFill>
              <a:latin typeface="Arial" panose="020B0604020202020204" pitchFamily="34" charset="0"/>
              <a:cs typeface="Arial" panose="020B0604020202020204" pitchFamily="34" charset="0"/>
            </a:endParaRPr>
          </a:p>
          <a:p>
            <a:pPr marR="5080">
              <a:lnSpc>
                <a:spcPts val="7640"/>
              </a:lnSpc>
            </a:pPr>
            <a:r>
              <a:rPr lang="sl-SI" sz="3200" kern="0" spc="-25">
                <a:solidFill>
                  <a:srgbClr val="346C80"/>
                </a:solidFill>
                <a:latin typeface="Arial" panose="020B0604020202020204" pitchFamily="34" charset="0"/>
                <a:cs typeface="Arial" panose="020B0604020202020204" pitchFamily="34" charset="0"/>
              </a:rPr>
              <a:t>		</a:t>
            </a:r>
          </a:p>
          <a:p>
            <a:pPr marR="5080">
              <a:lnSpc>
                <a:spcPts val="7640"/>
              </a:lnSpc>
            </a:pPr>
            <a:r>
              <a:rPr lang="sl-SI" sz="3200" kern="0" spc="-25">
                <a:solidFill>
                  <a:srgbClr val="346C80"/>
                </a:solidFill>
                <a:latin typeface="Arial" panose="020B0604020202020204" pitchFamily="34" charset="0"/>
                <a:cs typeface="Arial" panose="020B0604020202020204" pitchFamily="34" charset="0"/>
              </a:rPr>
              <a:t>				 ZUIP 								Startup vikend</a:t>
            </a:r>
            <a:endParaRPr lang="sl-SI" sz="3200" kern="0" spc="-25" dirty="0">
              <a:solidFill>
                <a:srgbClr val="346C80"/>
              </a:solidFill>
              <a:latin typeface="Arial Black" panose="020B0A04020102020204" pitchFamily="34" charset="0"/>
            </a:endParaRPr>
          </a:p>
          <a:p>
            <a:pPr marR="5080" algn="l">
              <a:lnSpc>
                <a:spcPts val="7640"/>
              </a:lnSpc>
            </a:pPr>
            <a:endParaRPr lang="sl-SI" sz="3200" kern="0" spc="-25" dirty="0">
              <a:solidFill>
                <a:srgbClr val="346C80"/>
              </a:solidFill>
              <a:latin typeface="Arial Black" panose="020B0A04020102020204" pitchFamily="34" charset="0"/>
            </a:endParaRPr>
          </a:p>
          <a:p>
            <a:pPr marL="457200" marR="5080" indent="-457200" algn="l">
              <a:lnSpc>
                <a:spcPts val="7640"/>
              </a:lnSpc>
              <a:buFont typeface="Arial" panose="020B0604020202020204" pitchFamily="34" charset="0"/>
              <a:buChar char="•"/>
            </a:pPr>
            <a:endParaRPr lang="sl-SI" sz="3200" kern="0" spc="-25" dirty="0">
              <a:solidFill>
                <a:srgbClr val="346C80"/>
              </a:solidFill>
              <a:latin typeface="Arial Black" panose="020B0A04020102020204" pitchFamily="34" charset="0"/>
            </a:endParaRPr>
          </a:p>
          <a:p>
            <a:pPr marL="457200" marR="5080" indent="-457200" algn="l">
              <a:lnSpc>
                <a:spcPts val="7640"/>
              </a:lnSpc>
              <a:buFont typeface="Arial" panose="020B0604020202020204" pitchFamily="34" charset="0"/>
              <a:buChar char="•"/>
            </a:pPr>
            <a:endParaRPr lang="sl-SI" sz="3200" kern="0" spc="-25" dirty="0">
              <a:solidFill>
                <a:srgbClr val="346C80"/>
              </a:solidFill>
              <a:latin typeface="Arial Black" panose="020B0A04020102020204" pitchFamily="34" charset="0"/>
            </a:endParaRPr>
          </a:p>
          <a:p>
            <a:pPr marL="457200" marR="5080" indent="-457200" algn="l">
              <a:lnSpc>
                <a:spcPts val="7640"/>
              </a:lnSpc>
              <a:buFont typeface="Arial" panose="020B0604020202020204" pitchFamily="34" charset="0"/>
              <a:buChar char="•"/>
            </a:pPr>
            <a:endParaRPr lang="sl-SI" sz="3200" kern="0" spc="-25" dirty="0">
              <a:solidFill>
                <a:srgbClr val="346C80"/>
              </a:solidFill>
              <a:latin typeface="Arial Black" panose="020B0A04020102020204" pitchFamily="34" charset="0"/>
            </a:endParaRPr>
          </a:p>
          <a:p>
            <a:pPr marR="5080" algn="l">
              <a:lnSpc>
                <a:spcPts val="7640"/>
              </a:lnSpc>
            </a:pPr>
            <a:endParaRPr lang="da-DK" sz="3200" kern="0" spc="15" dirty="0">
              <a:solidFill>
                <a:srgbClr val="346C80"/>
              </a:solidFill>
              <a:latin typeface="Arial Black" panose="020B0A04020102020204" pitchFamily="34" charset="0"/>
            </a:endParaRPr>
          </a:p>
        </p:txBody>
      </p:sp>
      <p:pic>
        <p:nvPicPr>
          <p:cNvPr id="4" name="Slika 3">
            <a:extLst>
              <a:ext uri="{FF2B5EF4-FFF2-40B4-BE49-F238E27FC236}">
                <a16:creationId xmlns:a16="http://schemas.microsoft.com/office/drawing/2014/main" id="{B81875FC-CF78-A7AC-B793-3AB9F218DA83}"/>
              </a:ext>
            </a:extLst>
          </p:cNvPr>
          <p:cNvPicPr>
            <a:picLocks noChangeAspect="1"/>
          </p:cNvPicPr>
          <p:nvPr/>
        </p:nvPicPr>
        <p:blipFill>
          <a:blip r:embed="rId2"/>
          <a:srcRect t="3980" r="-253"/>
          <a:stretch/>
        </p:blipFill>
        <p:spPr>
          <a:xfrm>
            <a:off x="10159446" y="8187509"/>
            <a:ext cx="7037032" cy="1620169"/>
          </a:xfrm>
          <a:prstGeom prst="rect">
            <a:avLst/>
          </a:prstGeom>
        </p:spPr>
      </p:pic>
      <p:pic>
        <p:nvPicPr>
          <p:cNvPr id="9" name="Slika 8">
            <a:extLst>
              <a:ext uri="{FF2B5EF4-FFF2-40B4-BE49-F238E27FC236}">
                <a16:creationId xmlns:a16="http://schemas.microsoft.com/office/drawing/2014/main" id="{A64A4FFD-893D-FC48-413A-6FE20057DBC2}"/>
              </a:ext>
            </a:extLst>
          </p:cNvPr>
          <p:cNvPicPr>
            <a:picLocks noChangeAspect="1"/>
          </p:cNvPicPr>
          <p:nvPr/>
        </p:nvPicPr>
        <p:blipFill>
          <a:blip r:embed="rId3"/>
          <a:stretch>
            <a:fillRect/>
          </a:stretch>
        </p:blipFill>
        <p:spPr>
          <a:xfrm>
            <a:off x="2730434" y="3628104"/>
            <a:ext cx="13715874" cy="3130585"/>
          </a:xfrm>
          <a:prstGeom prst="rect">
            <a:avLst/>
          </a:prstGeom>
        </p:spPr>
      </p:pic>
      <p:pic>
        <p:nvPicPr>
          <p:cNvPr id="10" name="Slika 9">
            <a:extLst>
              <a:ext uri="{FF2B5EF4-FFF2-40B4-BE49-F238E27FC236}">
                <a16:creationId xmlns:a16="http://schemas.microsoft.com/office/drawing/2014/main" id="{7B9E9CD6-C29A-DA32-33AD-3D8D2769DA22}"/>
              </a:ext>
            </a:extLst>
          </p:cNvPr>
          <p:cNvPicPr>
            <a:picLocks noChangeAspect="1"/>
          </p:cNvPicPr>
          <p:nvPr/>
        </p:nvPicPr>
        <p:blipFill>
          <a:blip r:embed="rId4"/>
          <a:stretch>
            <a:fillRect/>
          </a:stretch>
        </p:blipFill>
        <p:spPr>
          <a:xfrm>
            <a:off x="1271059" y="8187509"/>
            <a:ext cx="7674249" cy="1555685"/>
          </a:xfrm>
          <a:prstGeom prst="rect">
            <a:avLst/>
          </a:prstGeom>
        </p:spPr>
      </p:pic>
    </p:spTree>
    <p:extLst>
      <p:ext uri="{BB962C8B-B14F-4D97-AF65-F5344CB8AC3E}">
        <p14:creationId xmlns:p14="http://schemas.microsoft.com/office/powerpoint/2010/main" val="215430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F8017-246B-6032-98BF-67900979F820}"/>
            </a:ext>
          </a:extLst>
        </p:cNvPr>
        <p:cNvGrpSpPr/>
        <p:nvPr/>
      </p:nvGrpSpPr>
      <p:grpSpPr>
        <a:xfrm>
          <a:off x="0" y="0"/>
          <a:ext cx="0" cy="0"/>
          <a:chOff x="0" y="0"/>
          <a:chExt cx="0" cy="0"/>
        </a:xfrm>
      </p:grpSpPr>
      <p:sp>
        <p:nvSpPr>
          <p:cNvPr id="2" name="object 27">
            <a:extLst>
              <a:ext uri="{FF2B5EF4-FFF2-40B4-BE49-F238E27FC236}">
                <a16:creationId xmlns:a16="http://schemas.microsoft.com/office/drawing/2014/main" id="{BBA2EFA5-CA03-3A3F-00C6-BC774F751BE5}"/>
              </a:ext>
            </a:extLst>
          </p:cNvPr>
          <p:cNvSpPr txBox="1">
            <a:spLocks/>
          </p:cNvSpPr>
          <p:nvPr/>
        </p:nvSpPr>
        <p:spPr>
          <a:xfrm>
            <a:off x="1725130" y="1588693"/>
            <a:ext cx="13834418" cy="2026132"/>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5400" b="1" kern="0" spc="-25">
                <a:solidFill>
                  <a:schemeClr val="accent3">
                    <a:lumMod val="75000"/>
                  </a:schemeClr>
                </a:solidFill>
                <a:latin typeface="Arial" panose="020B0604020202020204" pitchFamily="34" charset="0"/>
                <a:cs typeface="Arial" panose="020B0604020202020204" pitchFamily="34" charset="0"/>
              </a:rPr>
              <a:t>2. Predstavitev podpornega okolja</a:t>
            </a:r>
          </a:p>
          <a:p>
            <a:pPr marR="5080" algn="l">
              <a:lnSpc>
                <a:spcPts val="7640"/>
              </a:lnSpc>
            </a:pPr>
            <a:endParaRPr lang="sl-SI" sz="5400" kern="0" spc="-25">
              <a:solidFill>
                <a:srgbClr val="346C80"/>
              </a:solidFill>
              <a:latin typeface="Arial" panose="020B0604020202020204" pitchFamily="34" charset="0"/>
              <a:cs typeface="Arial" panose="020B0604020202020204" pitchFamily="34" charset="0"/>
            </a:endParaRPr>
          </a:p>
        </p:txBody>
      </p:sp>
      <p:sp>
        <p:nvSpPr>
          <p:cNvPr id="4" name="PoljeZBesedilom 3">
            <a:extLst>
              <a:ext uri="{FF2B5EF4-FFF2-40B4-BE49-F238E27FC236}">
                <a16:creationId xmlns:a16="http://schemas.microsoft.com/office/drawing/2014/main" id="{18E61C32-A4BF-0F26-AEDB-1E2F8F11E040}"/>
              </a:ext>
            </a:extLst>
          </p:cNvPr>
          <p:cNvSpPr txBox="1"/>
          <p:nvPr/>
        </p:nvSpPr>
        <p:spPr>
          <a:xfrm>
            <a:off x="1054295" y="4021598"/>
            <a:ext cx="15419653" cy="1891352"/>
          </a:xfrm>
          <a:prstGeom prst="rect">
            <a:avLst/>
          </a:prstGeom>
          <a:noFill/>
        </p:spPr>
        <p:txBody>
          <a:bodyPr wrap="square">
            <a:spAutoFit/>
          </a:bodyPr>
          <a:lstStyle/>
          <a:p>
            <a:pPr marR="5080" algn="ctr">
              <a:lnSpc>
                <a:spcPts val="7640"/>
              </a:lnSpc>
            </a:pPr>
            <a:r>
              <a:rPr lang="sl-SI" sz="3200" b="1" kern="0" spc="-25">
                <a:solidFill>
                  <a:schemeClr val="accent1">
                    <a:lumMod val="75000"/>
                  </a:schemeClr>
                </a:solidFill>
                <a:latin typeface="Arial" panose="020B0604020202020204" pitchFamily="34" charset="0"/>
                <a:cs typeface="Arial" panose="020B0604020202020204" pitchFamily="34" charset="0"/>
              </a:rPr>
              <a:t>Priporočamo povezovanje s podpornim okoljem za podjetništvo v vaši regiji (inkubatorji, tehnološki parki, razvojni centri …)</a:t>
            </a:r>
          </a:p>
        </p:txBody>
      </p:sp>
    </p:spTree>
    <p:extLst>
      <p:ext uri="{BB962C8B-B14F-4D97-AF65-F5344CB8AC3E}">
        <p14:creationId xmlns:p14="http://schemas.microsoft.com/office/powerpoint/2010/main" val="308529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12484" y="-59547"/>
            <a:ext cx="15079133" cy="11428444"/>
          </a:xfrm>
          <a:prstGeom prst="rect">
            <a:avLst/>
          </a:prstGeom>
        </p:spPr>
      </p:pic>
      <p:sp>
        <p:nvSpPr>
          <p:cNvPr id="3" name="Title Placeholder 9">
            <a:extLst>
              <a:ext uri="{FF2B5EF4-FFF2-40B4-BE49-F238E27FC236}">
                <a16:creationId xmlns:a16="http://schemas.microsoft.com/office/drawing/2014/main" id="{3C23A62F-758F-41BD-9210-FC1D92CA234D}"/>
              </a:ext>
            </a:extLst>
          </p:cNvPr>
          <p:cNvSpPr txBox="1">
            <a:spLocks/>
          </p:cNvSpPr>
          <p:nvPr/>
        </p:nvSpPr>
        <p:spPr>
          <a:xfrm>
            <a:off x="3620260" y="9785558"/>
            <a:ext cx="12753959" cy="60905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kern="1200" baseline="0">
                <a:solidFill>
                  <a:schemeClr val="bg1"/>
                </a:solidFill>
                <a:latin typeface="+mj-lt"/>
                <a:ea typeface="+mj-ea"/>
                <a:cs typeface="+mj-cs"/>
              </a:defRPr>
            </a:lvl1pPr>
          </a:lstStyle>
          <a:p>
            <a:pPr algn="ctr" defTabSz="1507937"/>
            <a:r>
              <a:rPr lang="sl-SI" sz="4617" b="1" dirty="0">
                <a:solidFill>
                  <a:prstClr val="white"/>
                </a:solidFill>
                <a:latin typeface="Georgia" charset="0"/>
                <a:ea typeface="Georgia" charset="0"/>
                <a:cs typeface="Georgia" charset="0"/>
              </a:rPr>
              <a:t>PAMETNO MESTO ZA VAŠ POSEL</a:t>
            </a:r>
          </a:p>
          <a:p>
            <a:pPr algn="ctr" defTabSz="1507937"/>
            <a:r>
              <a:rPr lang="sl-SI" sz="4617" b="1" dirty="0">
                <a:solidFill>
                  <a:prstClr val="white"/>
                </a:solidFill>
                <a:latin typeface="Georgia" charset="0"/>
                <a:ea typeface="Georgia" charset="0"/>
                <a:cs typeface="Georgia" charset="0"/>
              </a:rPr>
              <a:t>SPOT.GOV.SI</a:t>
            </a:r>
            <a:endParaRPr lang="en-US" sz="4617" b="1" dirty="0">
              <a:solidFill>
                <a:prstClr val="white"/>
              </a:solidFill>
              <a:latin typeface="Georgia" charset="0"/>
              <a:ea typeface="Georgia" charset="0"/>
              <a:cs typeface="Georgia" charset="0"/>
            </a:endParaRPr>
          </a:p>
        </p:txBody>
      </p:sp>
    </p:spTree>
    <p:extLst>
      <p:ext uri="{BB962C8B-B14F-4D97-AF65-F5344CB8AC3E}">
        <p14:creationId xmlns:p14="http://schemas.microsoft.com/office/powerpoint/2010/main" val="152141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26B7F"/>
        </a:solidFill>
        <a:effectLst/>
      </p:bgPr>
    </p:bg>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5446358" y="4588430"/>
            <a:ext cx="10653736" cy="609056"/>
          </a:xfrm>
          <a:prstGeom prst="rect">
            <a:avLst/>
          </a:prstGeom>
        </p:spPr>
        <p:txBody>
          <a:bodyPr vert="horz" lIns="0" tIns="0" rIns="0" bIns="0" rtlCol="0" anchor="t">
            <a:noAutofit/>
          </a:bodyPr>
          <a:lstStyle>
            <a:lvl1pPr>
              <a:defRPr sz="3600" baseline="0">
                <a:solidFill>
                  <a:schemeClr val="bg1"/>
                </a:solidFill>
              </a:defRPr>
            </a:lvl1pPr>
          </a:lstStyle>
          <a:p>
            <a:r>
              <a:rPr lang="sl-SI" dirty="0">
                <a:latin typeface="Georgia" charset="0"/>
                <a:ea typeface="Georgia" charset="0"/>
                <a:cs typeface="Georgia" charset="0"/>
              </a:rPr>
              <a:t>Predstavitev podpornega okolja - mreže SPOT Svetovanje</a:t>
            </a:r>
            <a:br>
              <a:rPr lang="sl-SI" dirty="0">
                <a:latin typeface="Georgia" charset="0"/>
                <a:ea typeface="Georgia" charset="0"/>
                <a:cs typeface="Georgia" charset="0"/>
              </a:rPr>
            </a:br>
            <a:br>
              <a:rPr lang="sl-SI" dirty="0">
                <a:latin typeface="Georgia" charset="0"/>
                <a:ea typeface="Georgia" charset="0"/>
                <a:cs typeface="Georgia" charset="0"/>
              </a:rPr>
            </a:br>
            <a:endParaRPr lang="en-US" dirty="0">
              <a:latin typeface="Georgia" charset="0"/>
              <a:ea typeface="Georgia" charset="0"/>
              <a:cs typeface="Georgia" charset="0"/>
            </a:endParaRPr>
          </a:p>
        </p:txBody>
      </p:sp>
      <p:sp>
        <p:nvSpPr>
          <p:cNvPr id="6" name="Text Placeholder 2"/>
          <p:cNvSpPr>
            <a:spLocks noGrp="1"/>
          </p:cNvSpPr>
          <p:nvPr>
            <p:ph idx="1" hasCustomPrompt="1"/>
          </p:nvPr>
        </p:nvSpPr>
        <p:spPr>
          <a:xfrm>
            <a:off x="5406378" y="6362922"/>
            <a:ext cx="10653736" cy="624386"/>
          </a:xfrm>
          <a:prstGeom prst="rect">
            <a:avLst/>
          </a:prstGeom>
        </p:spPr>
        <p:txBody>
          <a:bodyPr vert="horz" lIns="0" tIns="0" rIns="0" bIns="0" rtlCol="0">
            <a:noAutofit/>
          </a:bodyPr>
          <a:lstStyle>
            <a:lvl1pPr marL="0" marR="0" indent="0" algn="l" defTabSz="685800" rtl="0" eaLnBrk="1" fontAlgn="auto" latinLnBrk="0" hangingPunct="1">
              <a:lnSpc>
                <a:spcPts val="2200"/>
              </a:lnSpc>
              <a:spcBef>
                <a:spcPts val="750"/>
              </a:spcBef>
              <a:spcAft>
                <a:spcPts val="0"/>
              </a:spcAft>
              <a:buClrTx/>
              <a:buSzTx/>
              <a:buFont typeface="Arial"/>
              <a:buNone/>
              <a:tabLst/>
              <a:defRPr sz="1400" b="0" i="0">
                <a:latin typeface="Georgia" charset="0"/>
                <a:ea typeface="Georgia" charset="0"/>
                <a:cs typeface="Georgia" charset="0"/>
              </a:defRPr>
            </a:lvl1pPr>
          </a:lstStyle>
          <a:p>
            <a:pPr defTabSz="1130953">
              <a:lnSpc>
                <a:spcPts val="3628"/>
              </a:lnSpc>
              <a:spcBef>
                <a:spcPts val="1237"/>
              </a:spcBef>
              <a:defRPr/>
            </a:pPr>
            <a:r>
              <a:rPr lang="sl-SI" sz="3298" dirty="0">
                <a:solidFill>
                  <a:schemeClr val="bg1"/>
                </a:solidFill>
              </a:rPr>
              <a:t>Jerica Vidmar, koordinacija SPOT</a:t>
            </a:r>
          </a:p>
        </p:txBody>
      </p:sp>
      <p:pic>
        <p:nvPicPr>
          <p:cNvPr id="10" name="Picture 9"/>
          <p:cNvPicPr>
            <a:picLocks noChangeAspect="1"/>
          </p:cNvPicPr>
          <p:nvPr/>
        </p:nvPicPr>
        <p:blipFill>
          <a:blip r:embed="rId2"/>
          <a:stretch>
            <a:fillRect/>
          </a:stretch>
        </p:blipFill>
        <p:spPr>
          <a:xfrm>
            <a:off x="3247774" y="759916"/>
            <a:ext cx="3460641" cy="751033"/>
          </a:xfrm>
          <a:prstGeom prst="rect">
            <a:avLst/>
          </a:prstGeom>
        </p:spPr>
      </p:pic>
      <p:pic>
        <p:nvPicPr>
          <p:cNvPr id="2" name="Slika 1" descr="Slika, ki vsebuje besede besedilo, pisava, posnetek zaslona, bela&#10;&#10;Opis je samodejno ustvarjen">
            <a:extLst>
              <a:ext uri="{FF2B5EF4-FFF2-40B4-BE49-F238E27FC236}">
                <a16:creationId xmlns:a16="http://schemas.microsoft.com/office/drawing/2014/main" id="{575361D9-29F4-AA38-358B-EE93B33A87A3}"/>
              </a:ext>
            </a:extLst>
          </p:cNvPr>
          <p:cNvPicPr>
            <a:picLocks noChangeAspect="1"/>
          </p:cNvPicPr>
          <p:nvPr/>
        </p:nvPicPr>
        <p:blipFill>
          <a:blip r:embed="rId3"/>
          <a:stretch>
            <a:fillRect/>
          </a:stretch>
        </p:blipFill>
        <p:spPr>
          <a:xfrm>
            <a:off x="11068904" y="9425275"/>
            <a:ext cx="4095568" cy="859230"/>
          </a:xfrm>
          <a:prstGeom prst="rect">
            <a:avLst/>
          </a:prstGeom>
        </p:spPr>
      </p:pic>
      <p:pic>
        <p:nvPicPr>
          <p:cNvPr id="3" name="Slika 2" descr="Slika, ki vsebuje besede besedilo, pisava, grafika, posnetek zaslona&#10;&#10;Opis je samodejno ustvarjen">
            <a:extLst>
              <a:ext uri="{FF2B5EF4-FFF2-40B4-BE49-F238E27FC236}">
                <a16:creationId xmlns:a16="http://schemas.microsoft.com/office/drawing/2014/main" id="{0CCED35A-E11A-69FE-F94A-CC648EC16577}"/>
              </a:ext>
            </a:extLst>
          </p:cNvPr>
          <p:cNvPicPr>
            <a:picLocks noChangeAspect="1"/>
          </p:cNvPicPr>
          <p:nvPr/>
        </p:nvPicPr>
        <p:blipFill>
          <a:blip r:embed="rId4"/>
          <a:stretch>
            <a:fillRect/>
          </a:stretch>
        </p:blipFill>
        <p:spPr>
          <a:xfrm>
            <a:off x="14987332" y="9425274"/>
            <a:ext cx="1779669" cy="948505"/>
          </a:xfrm>
          <a:prstGeom prst="rect">
            <a:avLst/>
          </a:prstGeom>
        </p:spPr>
      </p:pic>
      <p:sp>
        <p:nvSpPr>
          <p:cNvPr id="4" name="Text Placeholder 2">
            <a:extLst>
              <a:ext uri="{FF2B5EF4-FFF2-40B4-BE49-F238E27FC236}">
                <a16:creationId xmlns:a16="http://schemas.microsoft.com/office/drawing/2014/main" id="{78251C02-771D-C34C-66CC-4AC418F8B8E7}"/>
              </a:ext>
            </a:extLst>
          </p:cNvPr>
          <p:cNvSpPr txBox="1">
            <a:spLocks/>
          </p:cNvSpPr>
          <p:nvPr/>
        </p:nvSpPr>
        <p:spPr>
          <a:xfrm>
            <a:off x="5446357" y="6764390"/>
            <a:ext cx="10653736" cy="1977761"/>
          </a:xfrm>
          <a:prstGeom prst="rect">
            <a:avLst/>
          </a:prstGeom>
        </p:spPr>
        <p:txBody>
          <a:bodyPr vert="horz" lIns="0" tIns="0" rIns="0" bIns="0" rtlCol="0" anchor="b">
            <a:noAutofit/>
          </a:bodyPr>
          <a:lstStyle>
            <a:defPPr>
              <a:defRPr lang="en-US"/>
            </a:defPPr>
            <a:lvl1pPr marL="0" marR="0" indent="0" algn="l" defTabSz="685800" rtl="0" eaLnBrk="1" fontAlgn="auto" latinLnBrk="0" hangingPunct="1">
              <a:lnSpc>
                <a:spcPct val="100000"/>
              </a:lnSpc>
              <a:spcBef>
                <a:spcPts val="750"/>
              </a:spcBef>
              <a:spcAft>
                <a:spcPts val="0"/>
              </a:spcAft>
              <a:buClrTx/>
              <a:buSzTx/>
              <a:buFont typeface="Arial"/>
              <a:buNone/>
              <a:tabLst/>
              <a:defRPr sz="1100" b="0" i="0" kern="1200">
                <a:solidFill>
                  <a:schemeClr val="tx1">
                    <a:tint val="75000"/>
                  </a:schemeClr>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30953">
              <a:spcBef>
                <a:spcPts val="1237"/>
              </a:spcBef>
              <a:defRPr/>
            </a:pPr>
            <a:endParaRPr lang="en-US" sz="1319" b="1" spc="247"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1281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3983518" y="9232101"/>
            <a:ext cx="659712" cy="602118"/>
          </a:xfrm>
          <a:prstGeom prst="rect">
            <a:avLst/>
          </a:prstGeom>
        </p:spPr>
        <p:txBody>
          <a:bodyPr vert="horz" lIns="0" tIns="0" rIns="0" bIns="0" rtlCol="0" anchor="b"/>
          <a:lstStyle>
            <a:lvl1pPr algn="l">
              <a:defRPr sz="1319" b="1" i="0">
                <a:solidFill>
                  <a:schemeClr val="tx1"/>
                </a:solidFill>
                <a:latin typeface="Arial" charset="0"/>
                <a:ea typeface="Arial" charset="0"/>
                <a:cs typeface="Arial" charset="0"/>
              </a:defRPr>
            </a:lvl1pPr>
          </a:lstStyle>
          <a:p>
            <a:pPr defTabSz="1507937"/>
            <a:fld id="{A18B573D-8E93-1D41-A225-265A826E73A9}" type="slidenum">
              <a:rPr lang="en-US">
                <a:solidFill>
                  <a:prstClr val="black"/>
                </a:solidFill>
              </a:rPr>
              <a:pPr defTabSz="1507937"/>
              <a:t>17</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3247774" y="759916"/>
            <a:ext cx="3460641" cy="751033"/>
          </a:xfrm>
          <a:prstGeom prst="rect">
            <a:avLst/>
          </a:prstGeom>
        </p:spPr>
      </p:pic>
      <p:sp>
        <p:nvSpPr>
          <p:cNvPr id="6" name="Title Placeholder 9"/>
          <p:cNvSpPr>
            <a:spLocks noGrp="1"/>
          </p:cNvSpPr>
          <p:nvPr>
            <p:ph type="title"/>
          </p:nvPr>
        </p:nvSpPr>
        <p:spPr>
          <a:xfrm>
            <a:off x="6937882" y="1544566"/>
            <a:ext cx="10653736" cy="609056"/>
          </a:xfrm>
          <a:prstGeom prst="rect">
            <a:avLst/>
          </a:prstGeom>
        </p:spPr>
        <p:txBody>
          <a:bodyPr vert="horz" lIns="0" tIns="0" rIns="0" bIns="0" rtlCol="0" anchor="t">
            <a:noAutofit/>
          </a:bodyPr>
          <a:lstStyle/>
          <a:p>
            <a:r>
              <a:rPr lang="sl-SI" sz="5277" dirty="0">
                <a:solidFill>
                  <a:srgbClr val="426B7F"/>
                </a:solidFill>
                <a:latin typeface="Georgia" charset="0"/>
                <a:ea typeface="Georgia" charset="0"/>
                <a:cs typeface="Georgia" charset="0"/>
              </a:rPr>
              <a:t>Podpora podjetnikom in potencialnim podjetnikom</a:t>
            </a:r>
            <a:endParaRPr lang="en-US" sz="5277" dirty="0">
              <a:solidFill>
                <a:srgbClr val="426B7F"/>
              </a:solidFill>
              <a:latin typeface="Georgia" charset="0"/>
              <a:ea typeface="Georgia" charset="0"/>
              <a:cs typeface="Georgia" charset="0"/>
            </a:endParaRPr>
          </a:p>
        </p:txBody>
      </p:sp>
      <p:sp>
        <p:nvSpPr>
          <p:cNvPr id="7" name="Text Placeholder 2"/>
          <p:cNvSpPr>
            <a:spLocks noGrp="1"/>
          </p:cNvSpPr>
          <p:nvPr>
            <p:ph idx="1" hasCustomPrompt="1"/>
          </p:nvPr>
        </p:nvSpPr>
        <p:spPr>
          <a:xfrm>
            <a:off x="3794374" y="4725024"/>
            <a:ext cx="12176584" cy="5854053"/>
          </a:xfrm>
          <a:prstGeom prst="rect">
            <a:avLst/>
          </a:prstGeom>
        </p:spPr>
        <p:txBody>
          <a:bodyPr vert="horz" lIns="0" tIns="0" rIns="0" bIns="0" rtlCol="0">
            <a:noAutofit/>
          </a:bodyPr>
          <a:lstStyle>
            <a:lvl1pPr>
              <a:lnSpc>
                <a:spcPts val="2200"/>
              </a:lnSpc>
              <a:defRPr sz="1400" b="0" i="0">
                <a:latin typeface="Georgia" charset="0"/>
                <a:ea typeface="Georgia" charset="0"/>
                <a:cs typeface="Georgia" charset="0"/>
              </a:defRPr>
            </a:lvl1pPr>
          </a:lstStyle>
          <a:p>
            <a:pPr marL="848215" indent="-848215">
              <a:buFont typeface="+mj-lt"/>
              <a:buAutoNum type="arabicPeriod"/>
            </a:pPr>
            <a:r>
              <a:rPr lang="sl-SI" sz="2400" dirty="0"/>
              <a:t>Regijska mreža 12 poslovnih točk po celi Sloveniji</a:t>
            </a:r>
          </a:p>
          <a:p>
            <a:pPr marL="848215" indent="-848215">
              <a:buFont typeface="+mj-lt"/>
              <a:buAutoNum type="arabicPeriod"/>
            </a:pPr>
            <a:r>
              <a:rPr lang="sl-SI" sz="2400" dirty="0"/>
              <a:t>Brezplačne storitve za potencialne podjetnike in podjetja: </a:t>
            </a:r>
          </a:p>
          <a:p>
            <a:pPr marL="0" indent="0">
              <a:buNone/>
            </a:pPr>
            <a:r>
              <a:rPr lang="sl-SI" sz="2400"/>
              <a:t>-    Podjetniško </a:t>
            </a:r>
            <a:r>
              <a:rPr lang="sl-SI" sz="2400" dirty="0"/>
              <a:t>svetovanje in </a:t>
            </a:r>
            <a:r>
              <a:rPr lang="sl-SI" sz="2400" dirty="0" err="1"/>
              <a:t>mentoriranje</a:t>
            </a:r>
            <a:endParaRPr lang="sl-SI" sz="2400" dirty="0"/>
          </a:p>
          <a:p>
            <a:pPr>
              <a:buFontTx/>
              <a:buChar char="-"/>
            </a:pPr>
            <a:r>
              <a:rPr lang="sl-SI" sz="2400" dirty="0"/>
              <a:t>Informiranje o različnih virih financiranja</a:t>
            </a:r>
          </a:p>
          <a:p>
            <a:pPr>
              <a:buFontTx/>
              <a:buChar char="-"/>
            </a:pPr>
            <a:r>
              <a:rPr lang="sl-SI" sz="2400" dirty="0"/>
              <a:t>Dogodki, delavnice, usposabljanja</a:t>
            </a:r>
          </a:p>
          <a:p>
            <a:pPr>
              <a:buFontTx/>
              <a:buChar char="-"/>
            </a:pPr>
            <a:r>
              <a:rPr lang="sl-SI" sz="2400" dirty="0"/>
              <a:t>Ekspertna svetovanja</a:t>
            </a:r>
          </a:p>
        </p:txBody>
      </p:sp>
      <p:sp>
        <p:nvSpPr>
          <p:cNvPr id="8" name="Text Placeholder 2"/>
          <p:cNvSpPr txBox="1">
            <a:spLocks/>
          </p:cNvSpPr>
          <p:nvPr/>
        </p:nvSpPr>
        <p:spPr>
          <a:xfrm>
            <a:off x="3753723" y="3582752"/>
            <a:ext cx="13090983" cy="620685"/>
          </a:xfrm>
          <a:prstGeom prst="rect">
            <a:avLst/>
          </a:prstGeom>
        </p:spPr>
        <p:txBody>
          <a:bodyPr vert="horz" lIns="0" tIns="0" rIns="0" bIns="0" rtlCol="0">
            <a:noAutofit/>
          </a:bodyPr>
          <a:lstStyle>
            <a:lvl1pPr marL="228600" indent="-228600" algn="l" defTabSz="914400" rtl="0" eaLnBrk="1" latinLnBrk="0" hangingPunct="1">
              <a:lnSpc>
                <a:spcPts val="2200"/>
              </a:lnSpc>
              <a:spcBef>
                <a:spcPts val="1000"/>
              </a:spcBef>
              <a:buFont typeface="Arial" panose="020B0604020202020204" pitchFamily="34" charset="0"/>
              <a:buChar char="•"/>
              <a:defRPr sz="1400" b="0" i="0" kern="1200">
                <a:solidFill>
                  <a:schemeClr val="tx1"/>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507937">
              <a:lnSpc>
                <a:spcPts val="3628"/>
              </a:lnSpc>
              <a:spcBef>
                <a:spcPts val="1649"/>
              </a:spcBef>
              <a:buNone/>
            </a:pPr>
            <a:r>
              <a:rPr lang="sl-SI" sz="3298" dirty="0">
                <a:solidFill>
                  <a:srgbClr val="426B7F"/>
                </a:solidFill>
              </a:rPr>
              <a:t>Podporno okolje  - mreža SPOT svetovanje in </a:t>
            </a:r>
            <a:r>
              <a:rPr lang="sl-SI" sz="3298" dirty="0" err="1">
                <a:solidFill>
                  <a:srgbClr val="426B7F"/>
                </a:solidFill>
              </a:rPr>
              <a:t>mentoriranje</a:t>
            </a:r>
            <a:endParaRPr lang="sl-SI" sz="3298" dirty="0">
              <a:solidFill>
                <a:srgbClr val="426B7F"/>
              </a:solidFill>
            </a:endParaRPr>
          </a:p>
          <a:p>
            <a:pPr marL="0" indent="0" defTabSz="1507937">
              <a:lnSpc>
                <a:spcPts val="3628"/>
              </a:lnSpc>
              <a:spcBef>
                <a:spcPts val="1649"/>
              </a:spcBef>
              <a:buNone/>
            </a:pPr>
            <a:endParaRPr lang="en-US" sz="3298" dirty="0">
              <a:solidFill>
                <a:srgbClr val="426B7F"/>
              </a:solidFill>
            </a:endParaRPr>
          </a:p>
        </p:txBody>
      </p:sp>
      <p:pic>
        <p:nvPicPr>
          <p:cNvPr id="2" name="Slika 1">
            <a:extLst>
              <a:ext uri="{FF2B5EF4-FFF2-40B4-BE49-F238E27FC236}">
                <a16:creationId xmlns:a16="http://schemas.microsoft.com/office/drawing/2014/main" id="{167E47C1-03F7-D85E-224A-B697BFA661DD}"/>
              </a:ext>
            </a:extLst>
          </p:cNvPr>
          <p:cNvPicPr>
            <a:picLocks noChangeAspect="1"/>
          </p:cNvPicPr>
          <p:nvPr/>
        </p:nvPicPr>
        <p:blipFill rotWithShape="1">
          <a:blip r:embed="rId3"/>
          <a:srcRect l="11087" t="32866" r="10620" b="31414"/>
          <a:stretch/>
        </p:blipFill>
        <p:spPr>
          <a:xfrm>
            <a:off x="3753723" y="9342941"/>
            <a:ext cx="2710633" cy="920894"/>
          </a:xfrm>
          <a:prstGeom prst="rect">
            <a:avLst/>
          </a:prstGeom>
        </p:spPr>
      </p:pic>
      <p:pic>
        <p:nvPicPr>
          <p:cNvPr id="9" name="Slika 8" descr="Slika, ki vsebuje besede besedilo, pisava, grafika, posnetek zaslona&#10;&#10;Opis je samodejno ustvarjen">
            <a:extLst>
              <a:ext uri="{FF2B5EF4-FFF2-40B4-BE49-F238E27FC236}">
                <a16:creationId xmlns:a16="http://schemas.microsoft.com/office/drawing/2014/main" id="{D1F3FD14-0BF6-F5AF-024B-ACF70F1235FE}"/>
              </a:ext>
            </a:extLst>
          </p:cNvPr>
          <p:cNvPicPr>
            <a:picLocks noChangeAspect="1"/>
          </p:cNvPicPr>
          <p:nvPr/>
        </p:nvPicPr>
        <p:blipFill>
          <a:blip r:embed="rId4"/>
          <a:stretch>
            <a:fillRect/>
          </a:stretch>
        </p:blipFill>
        <p:spPr>
          <a:xfrm>
            <a:off x="14657743" y="9438221"/>
            <a:ext cx="1779669" cy="948505"/>
          </a:xfrm>
          <a:prstGeom prst="rect">
            <a:avLst/>
          </a:prstGeom>
        </p:spPr>
      </p:pic>
      <p:pic>
        <p:nvPicPr>
          <p:cNvPr id="3" name="Slika 2" descr="Slika, ki vsebuje besede pisava, posnetek zaslona, električno modra, grafika&#10;&#10;Opis je samodejno ustvarjen">
            <a:extLst>
              <a:ext uri="{FF2B5EF4-FFF2-40B4-BE49-F238E27FC236}">
                <a16:creationId xmlns:a16="http://schemas.microsoft.com/office/drawing/2014/main" id="{0429E08A-8FEF-38DD-847E-D29B70F97AD3}"/>
              </a:ext>
            </a:extLst>
          </p:cNvPr>
          <p:cNvPicPr>
            <a:picLocks noChangeAspect="1"/>
          </p:cNvPicPr>
          <p:nvPr/>
        </p:nvPicPr>
        <p:blipFill>
          <a:blip r:embed="rId5"/>
          <a:stretch>
            <a:fillRect/>
          </a:stretch>
        </p:blipFill>
        <p:spPr>
          <a:xfrm>
            <a:off x="11070526" y="9404604"/>
            <a:ext cx="4095556" cy="859230"/>
          </a:xfrm>
          <a:prstGeom prst="rect">
            <a:avLst/>
          </a:prstGeom>
        </p:spPr>
      </p:pic>
      <p:pic>
        <p:nvPicPr>
          <p:cNvPr id="11" name="Slika 10" descr="Slika, ki vsebuje besede pisava, posnetek zaslona, besedilo, grafika&#10;&#10;Opis je samodejno ustvarjen">
            <a:extLst>
              <a:ext uri="{FF2B5EF4-FFF2-40B4-BE49-F238E27FC236}">
                <a16:creationId xmlns:a16="http://schemas.microsoft.com/office/drawing/2014/main" id="{78AEFD4F-6501-85E1-E88E-F331A6F14038}"/>
              </a:ext>
            </a:extLst>
          </p:cNvPr>
          <p:cNvPicPr>
            <a:picLocks noChangeAspect="1"/>
          </p:cNvPicPr>
          <p:nvPr/>
        </p:nvPicPr>
        <p:blipFill>
          <a:blip r:embed="rId6"/>
          <a:stretch>
            <a:fillRect/>
          </a:stretch>
        </p:blipFill>
        <p:spPr>
          <a:xfrm>
            <a:off x="14905454" y="9404603"/>
            <a:ext cx="2131008" cy="1085609"/>
          </a:xfrm>
          <a:prstGeom prst="rect">
            <a:avLst/>
          </a:prstGeom>
        </p:spPr>
      </p:pic>
    </p:spTree>
    <p:extLst>
      <p:ext uri="{BB962C8B-B14F-4D97-AF65-F5344CB8AC3E}">
        <p14:creationId xmlns:p14="http://schemas.microsoft.com/office/powerpoint/2010/main" val="156727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47774" y="759916"/>
            <a:ext cx="3460641" cy="751033"/>
          </a:xfrm>
          <a:prstGeom prst="rect">
            <a:avLst/>
          </a:prstGeom>
        </p:spPr>
      </p:pic>
      <p:sp>
        <p:nvSpPr>
          <p:cNvPr id="6" name="Title Placeholder 9"/>
          <p:cNvSpPr>
            <a:spLocks noGrp="1"/>
          </p:cNvSpPr>
          <p:nvPr>
            <p:ph type="title"/>
          </p:nvPr>
        </p:nvSpPr>
        <p:spPr>
          <a:xfrm>
            <a:off x="4590765" y="2940781"/>
            <a:ext cx="11535215" cy="2597631"/>
          </a:xfrm>
          <a:prstGeom prst="rect">
            <a:avLst/>
          </a:prstGeom>
        </p:spPr>
        <p:txBody>
          <a:bodyPr vert="horz" lIns="0" tIns="0" rIns="0" bIns="0" rtlCol="0" anchor="t">
            <a:noAutofit/>
          </a:bodyPr>
          <a:lstStyle/>
          <a:p>
            <a:r>
              <a:rPr lang="sl-SI" sz="5277" dirty="0">
                <a:solidFill>
                  <a:srgbClr val="426B7F"/>
                </a:solidFill>
                <a:latin typeface="Georgia" charset="0"/>
                <a:ea typeface="Georgia" charset="0"/>
                <a:cs typeface="Georgia" charset="0"/>
              </a:rPr>
              <a:t>Poiščite vašo točko SPOT Svetovanje iz vašega lokalnega okolja oz. vaše regije</a:t>
            </a:r>
            <a:br>
              <a:rPr lang="sl-SI" sz="5277" dirty="0">
                <a:solidFill>
                  <a:srgbClr val="426B7F"/>
                </a:solidFill>
                <a:latin typeface="Georgia" charset="0"/>
                <a:ea typeface="Georgia" charset="0"/>
                <a:cs typeface="Georgia" charset="0"/>
              </a:rPr>
            </a:br>
            <a:br>
              <a:rPr lang="sl-SI" sz="5277" dirty="0">
                <a:solidFill>
                  <a:srgbClr val="426B7F"/>
                </a:solidFill>
                <a:latin typeface="Georgia" charset="0"/>
                <a:ea typeface="Georgia" charset="0"/>
                <a:cs typeface="Georgia" charset="0"/>
              </a:rPr>
            </a:br>
            <a:br>
              <a:rPr lang="sl-SI" sz="5277" dirty="0">
                <a:solidFill>
                  <a:srgbClr val="426B7F"/>
                </a:solidFill>
                <a:latin typeface="Georgia" charset="0"/>
                <a:ea typeface="Georgia" charset="0"/>
                <a:cs typeface="Georgia" charset="0"/>
              </a:rPr>
            </a:br>
            <a:r>
              <a:rPr lang="sl-SI" sz="2968" dirty="0">
                <a:solidFill>
                  <a:srgbClr val="426B7F"/>
                </a:solidFill>
                <a:latin typeface="Georgia" charset="0"/>
                <a:ea typeface="Georgia" charset="0"/>
                <a:cs typeface="Georgia" charset="0"/>
              </a:rPr>
              <a:t>dostopno na: </a:t>
            </a:r>
            <a:r>
              <a:rPr lang="sl-SI" sz="2968" dirty="0">
                <a:solidFill>
                  <a:srgbClr val="426B7F"/>
                </a:solidFill>
                <a:latin typeface="Georgia" charset="0"/>
                <a:ea typeface="Georgia" charset="0"/>
                <a:cs typeface="Georgia" charset="0"/>
                <a:hlinkClick r:id="rId3"/>
              </a:rPr>
              <a:t>https://www.podjetniski-portal.si/programi/spot-poslovna-tocka</a:t>
            </a:r>
            <a:r>
              <a:rPr lang="sl-SI" sz="2968" dirty="0">
                <a:solidFill>
                  <a:srgbClr val="426B7F"/>
                </a:solidFill>
                <a:latin typeface="Georgia" charset="0"/>
                <a:ea typeface="Georgia" charset="0"/>
                <a:cs typeface="Georgia" charset="0"/>
              </a:rPr>
              <a:t> </a:t>
            </a:r>
            <a:endParaRPr lang="en-US" sz="2968" dirty="0">
              <a:solidFill>
                <a:srgbClr val="426B7F"/>
              </a:solidFill>
              <a:latin typeface="Georgia" charset="0"/>
              <a:ea typeface="Georgia" charset="0"/>
              <a:cs typeface="Georgia" charset="0"/>
            </a:endParaRPr>
          </a:p>
        </p:txBody>
      </p:sp>
      <p:pic>
        <p:nvPicPr>
          <p:cNvPr id="2" name="Slika 1" descr="Slika, ki vsebuje besede pisava, posnetek zaslona, besedilo, grafika&#10;&#10;Opis je samodejno ustvarjen">
            <a:extLst>
              <a:ext uri="{FF2B5EF4-FFF2-40B4-BE49-F238E27FC236}">
                <a16:creationId xmlns:a16="http://schemas.microsoft.com/office/drawing/2014/main" id="{80B5C265-60AF-EAEF-38F3-06DA3F823724}"/>
              </a:ext>
            </a:extLst>
          </p:cNvPr>
          <p:cNvPicPr>
            <a:picLocks noChangeAspect="1"/>
          </p:cNvPicPr>
          <p:nvPr/>
        </p:nvPicPr>
        <p:blipFill>
          <a:blip r:embed="rId4"/>
          <a:stretch>
            <a:fillRect/>
          </a:stretch>
        </p:blipFill>
        <p:spPr>
          <a:xfrm>
            <a:off x="14905454" y="9404603"/>
            <a:ext cx="2131008" cy="1085609"/>
          </a:xfrm>
          <a:prstGeom prst="rect">
            <a:avLst/>
          </a:prstGeom>
        </p:spPr>
      </p:pic>
      <p:pic>
        <p:nvPicPr>
          <p:cNvPr id="9" name="Slika 8" descr="Slika, ki vsebuje besede pisava, posnetek zaslona, električno modra, grafika&#10;&#10;Opis je samodejno ustvarjen">
            <a:extLst>
              <a:ext uri="{FF2B5EF4-FFF2-40B4-BE49-F238E27FC236}">
                <a16:creationId xmlns:a16="http://schemas.microsoft.com/office/drawing/2014/main" id="{8D5A8D86-6ED5-54CB-3006-358543A25FDC}"/>
              </a:ext>
            </a:extLst>
          </p:cNvPr>
          <p:cNvPicPr>
            <a:picLocks noChangeAspect="1"/>
          </p:cNvPicPr>
          <p:nvPr/>
        </p:nvPicPr>
        <p:blipFill>
          <a:blip r:embed="rId5"/>
          <a:stretch>
            <a:fillRect/>
          </a:stretch>
        </p:blipFill>
        <p:spPr>
          <a:xfrm>
            <a:off x="11070526" y="9404604"/>
            <a:ext cx="4095556" cy="859230"/>
          </a:xfrm>
          <a:prstGeom prst="rect">
            <a:avLst/>
          </a:prstGeom>
        </p:spPr>
      </p:pic>
    </p:spTree>
    <p:extLst>
      <p:ext uri="{BB962C8B-B14F-4D97-AF65-F5344CB8AC3E}">
        <p14:creationId xmlns:p14="http://schemas.microsoft.com/office/powerpoint/2010/main" val="282434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DDB6-F0D9-7A13-5481-7972E72489C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31BABE-A987-47B8-4D6B-601C59E82557}"/>
              </a:ext>
            </a:extLst>
          </p:cNvPr>
          <p:cNvPicPr>
            <a:picLocks noChangeAspect="1"/>
          </p:cNvPicPr>
          <p:nvPr/>
        </p:nvPicPr>
        <p:blipFill>
          <a:blip r:embed="rId2"/>
          <a:stretch>
            <a:fillRect/>
          </a:stretch>
        </p:blipFill>
        <p:spPr>
          <a:xfrm>
            <a:off x="3247774" y="759916"/>
            <a:ext cx="3460641" cy="751033"/>
          </a:xfrm>
          <a:prstGeom prst="rect">
            <a:avLst/>
          </a:prstGeom>
        </p:spPr>
      </p:pic>
      <p:pic>
        <p:nvPicPr>
          <p:cNvPr id="2" name="Slika 1" descr="Slika, ki vsebuje besede pisava, posnetek zaslona, besedilo, grafika&#10;&#10;Opis je samodejno ustvarjen">
            <a:extLst>
              <a:ext uri="{FF2B5EF4-FFF2-40B4-BE49-F238E27FC236}">
                <a16:creationId xmlns:a16="http://schemas.microsoft.com/office/drawing/2014/main" id="{FB191283-378F-9720-A38A-42BE8BF5B527}"/>
              </a:ext>
            </a:extLst>
          </p:cNvPr>
          <p:cNvPicPr>
            <a:picLocks noChangeAspect="1"/>
          </p:cNvPicPr>
          <p:nvPr/>
        </p:nvPicPr>
        <p:blipFill>
          <a:blip r:embed="rId3"/>
          <a:stretch>
            <a:fillRect/>
          </a:stretch>
        </p:blipFill>
        <p:spPr>
          <a:xfrm>
            <a:off x="14905454" y="9404603"/>
            <a:ext cx="2131008" cy="1085609"/>
          </a:xfrm>
          <a:prstGeom prst="rect">
            <a:avLst/>
          </a:prstGeom>
        </p:spPr>
      </p:pic>
      <p:pic>
        <p:nvPicPr>
          <p:cNvPr id="9" name="Slika 8" descr="Slika, ki vsebuje besede pisava, posnetek zaslona, električno modra, grafika&#10;&#10;Opis je samodejno ustvarjen">
            <a:extLst>
              <a:ext uri="{FF2B5EF4-FFF2-40B4-BE49-F238E27FC236}">
                <a16:creationId xmlns:a16="http://schemas.microsoft.com/office/drawing/2014/main" id="{D11C6CF4-F8E4-FBD0-A76F-40DE8336E489}"/>
              </a:ext>
            </a:extLst>
          </p:cNvPr>
          <p:cNvPicPr>
            <a:picLocks noChangeAspect="1"/>
          </p:cNvPicPr>
          <p:nvPr/>
        </p:nvPicPr>
        <p:blipFill>
          <a:blip r:embed="rId4"/>
          <a:stretch>
            <a:fillRect/>
          </a:stretch>
        </p:blipFill>
        <p:spPr>
          <a:xfrm>
            <a:off x="11070526" y="9404604"/>
            <a:ext cx="4095556" cy="859230"/>
          </a:xfrm>
          <a:prstGeom prst="rect">
            <a:avLst/>
          </a:prstGeom>
        </p:spPr>
      </p:pic>
      <p:pic>
        <p:nvPicPr>
          <p:cNvPr id="4" name="Slika 3">
            <a:extLst>
              <a:ext uri="{FF2B5EF4-FFF2-40B4-BE49-F238E27FC236}">
                <a16:creationId xmlns:a16="http://schemas.microsoft.com/office/drawing/2014/main" id="{C453A725-65BC-2B90-9D60-51FEBD11FFFC}"/>
              </a:ext>
            </a:extLst>
          </p:cNvPr>
          <p:cNvPicPr>
            <a:picLocks noChangeAspect="1"/>
          </p:cNvPicPr>
          <p:nvPr/>
        </p:nvPicPr>
        <p:blipFill>
          <a:blip r:embed="rId5"/>
          <a:stretch>
            <a:fillRect/>
          </a:stretch>
        </p:blipFill>
        <p:spPr>
          <a:xfrm>
            <a:off x="2512484" y="753649"/>
            <a:ext cx="15079133" cy="9802053"/>
          </a:xfrm>
          <a:prstGeom prst="rect">
            <a:avLst/>
          </a:prstGeom>
        </p:spPr>
      </p:pic>
      <p:sp>
        <p:nvSpPr>
          <p:cNvPr id="6" name="PoljeZBesedilom 5">
            <a:extLst>
              <a:ext uri="{FF2B5EF4-FFF2-40B4-BE49-F238E27FC236}">
                <a16:creationId xmlns:a16="http://schemas.microsoft.com/office/drawing/2014/main" id="{1CF5DF65-D43A-C01C-681D-70D4606C0086}"/>
              </a:ext>
            </a:extLst>
          </p:cNvPr>
          <p:cNvSpPr txBox="1"/>
          <p:nvPr/>
        </p:nvSpPr>
        <p:spPr>
          <a:xfrm>
            <a:off x="3247773" y="69583"/>
            <a:ext cx="12695003" cy="549061"/>
          </a:xfrm>
          <a:prstGeom prst="rect">
            <a:avLst/>
          </a:prstGeom>
          <a:noFill/>
        </p:spPr>
        <p:txBody>
          <a:bodyPr wrap="square">
            <a:spAutoFit/>
          </a:bodyPr>
          <a:lstStyle/>
          <a:p>
            <a:pPr defTabSz="1507937"/>
            <a:r>
              <a:rPr lang="sl-SI" sz="2968" dirty="0">
                <a:solidFill>
                  <a:prstClr val="black"/>
                </a:solidFill>
                <a:latin typeface="Calibri" panose="020F0502020204030204"/>
                <a:hlinkClick r:id="rId6"/>
              </a:rPr>
              <a:t>https://www.podjetniski-portal.si/programi/spot-poslovna-tocka</a:t>
            </a:r>
            <a:r>
              <a:rPr lang="sl-SI" sz="2968" dirty="0">
                <a:solidFill>
                  <a:prstClr val="black"/>
                </a:solidFill>
                <a:latin typeface="Calibri" panose="020F0502020204030204"/>
              </a:rPr>
              <a:t> </a:t>
            </a:r>
          </a:p>
        </p:txBody>
      </p:sp>
    </p:spTree>
    <p:extLst>
      <p:ext uri="{BB962C8B-B14F-4D97-AF65-F5344CB8AC3E}">
        <p14:creationId xmlns:p14="http://schemas.microsoft.com/office/powerpoint/2010/main" val="48479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1358253" y="791194"/>
            <a:ext cx="16721199" cy="10748199"/>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6000" kern="0" spc="-25">
                <a:solidFill>
                  <a:srgbClr val="346C80"/>
                </a:solidFill>
                <a:latin typeface="Arial" panose="020B0604020202020204" pitchFamily="34" charset="0"/>
                <a:cs typeface="Arial" panose="020B0604020202020204" pitchFamily="34" charset="0"/>
              </a:rPr>
              <a:t>Vsebina</a:t>
            </a:r>
            <a:endParaRPr lang="sl-SI" sz="6000" kern="0" spc="-25" dirty="0">
              <a:solidFill>
                <a:srgbClr val="346C80"/>
              </a:solidFill>
              <a:latin typeface="Arial" panose="020B0604020202020204" pitchFamily="34" charset="0"/>
              <a:cs typeface="Arial" panose="020B0604020202020204" pitchFamily="34" charset="0"/>
            </a:endParaRPr>
          </a:p>
          <a:p>
            <a:pPr marR="5080" algn="l">
              <a:lnSpc>
                <a:spcPts val="7640"/>
              </a:lnSpc>
            </a:pPr>
            <a:endParaRPr lang="sl-SI" sz="7250" kern="0" spc="-25" dirty="0">
              <a:solidFill>
                <a:srgbClr val="346C80"/>
              </a:solidFill>
              <a:latin typeface="Arial Black" panose="020B0A04020102020204" pitchFamily="34" charset="0"/>
            </a:endParaRPr>
          </a:p>
          <a:p>
            <a:pPr marR="5080" lvl="2">
              <a:lnSpc>
                <a:spcPts val="7640"/>
              </a:lnSpc>
            </a:pPr>
            <a:r>
              <a:rPr lang="sl-SI" sz="320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1. 	Predstavitev javnega poziva, poudarek na novostih </a:t>
            </a:r>
            <a:endParaRPr lang="sl-SI" sz="320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endParaRPr>
          </a:p>
          <a:p>
            <a:pPr marR="5080" lvl="2">
              <a:lnSpc>
                <a:spcPts val="7640"/>
              </a:lnSpc>
            </a:pPr>
            <a:r>
              <a:rPr lang="sl-SI" sz="320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2. 	P</a:t>
            </a:r>
            <a:r>
              <a:rPr lang="sl-SI" sz="320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redstavitev podpornega okolja, s katerim lahko šole sodelujete v okviru javnega poziva (Jerica Vidmar, koordinatorka mreže SPOT)</a:t>
            </a:r>
            <a:endParaRPr lang="sl-SI" sz="320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endParaRPr>
          </a:p>
          <a:p>
            <a:pPr marR="5080" lvl="2">
              <a:lnSpc>
                <a:spcPts val="7640"/>
              </a:lnSpc>
            </a:pPr>
            <a:r>
              <a:rPr lang="sl-SI" sz="320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3. 	Okviren proces digitalne prijave (oddaja e-vloge)</a:t>
            </a:r>
            <a:endParaRPr lang="sl-SI" sz="320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R="5080" lvl="2">
              <a:lnSpc>
                <a:spcPts val="7640"/>
              </a:lnSpc>
            </a:pPr>
            <a:r>
              <a:rPr lang="sl-SI" sz="320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4. 	Vprašanja &amp; odgovori (kar ne bom odgovorila sproti in bodo napisana v         )</a:t>
            </a:r>
          </a:p>
          <a:p>
            <a:pPr marR="5080" lvl="2" algn="ctr">
              <a:lnSpc>
                <a:spcPts val="7640"/>
              </a:lnSpc>
            </a:pPr>
            <a:br>
              <a:rPr lang="sl-SI" sz="320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br>
            <a:br>
              <a:rPr lang="sl-SI" sz="32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sl-SI" sz="32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Predvideno trajanje: do 1 ure.</a:t>
            </a:r>
            <a:endParaRPr lang="sl-SI" sz="3200" kern="0" spc="-25" dirty="0">
              <a:solidFill>
                <a:schemeClr val="accent5">
                  <a:lumMod val="50000"/>
                </a:schemeClr>
              </a:solidFill>
              <a:latin typeface="Arial" panose="020B0604020202020204" pitchFamily="34" charset="0"/>
              <a:cs typeface="Arial" panose="020B0604020202020204" pitchFamily="34" charset="0"/>
            </a:endParaRPr>
          </a:p>
          <a:p>
            <a:pPr marL="514350" marR="5080" indent="-514350" algn="l">
              <a:lnSpc>
                <a:spcPts val="7640"/>
              </a:lnSpc>
              <a:buFont typeface="Arial" panose="020B0604020202020204" pitchFamily="34" charset="0"/>
              <a:buChar char="•"/>
            </a:pPr>
            <a:endParaRPr lang="da-DK" sz="3200" kern="0" spc="15" dirty="0">
              <a:solidFill>
                <a:srgbClr val="346C80"/>
              </a:solidFill>
              <a:latin typeface="Arial Black" panose="020B0A04020102020204" pitchFamily="34" charset="0"/>
            </a:endParaRPr>
          </a:p>
        </p:txBody>
      </p:sp>
      <p:sp>
        <p:nvSpPr>
          <p:cNvPr id="6" name="Oblaček govora: elipsa 5">
            <a:extLst>
              <a:ext uri="{FF2B5EF4-FFF2-40B4-BE49-F238E27FC236}">
                <a16:creationId xmlns:a16="http://schemas.microsoft.com/office/drawing/2014/main" id="{C1C5E844-4FCC-A8E1-959D-C82360075F28}"/>
              </a:ext>
            </a:extLst>
          </p:cNvPr>
          <p:cNvSpPr/>
          <p:nvPr/>
        </p:nvSpPr>
        <p:spPr>
          <a:xfrm>
            <a:off x="16222717" y="7062952"/>
            <a:ext cx="804041" cy="502288"/>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302157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DC091-FB5F-EA16-F52A-607EB6A4E68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46C280B-E595-7715-057A-BCE1869E2517}"/>
              </a:ext>
            </a:extLst>
          </p:cNvPr>
          <p:cNvPicPr>
            <a:picLocks noChangeAspect="1"/>
          </p:cNvPicPr>
          <p:nvPr/>
        </p:nvPicPr>
        <p:blipFill>
          <a:blip r:embed="rId2"/>
          <a:stretch>
            <a:fillRect/>
          </a:stretch>
        </p:blipFill>
        <p:spPr>
          <a:xfrm>
            <a:off x="3247774" y="759916"/>
            <a:ext cx="3460641" cy="751033"/>
          </a:xfrm>
          <a:prstGeom prst="rect">
            <a:avLst/>
          </a:prstGeom>
        </p:spPr>
      </p:pic>
      <p:pic>
        <p:nvPicPr>
          <p:cNvPr id="2" name="Slika 1" descr="Slika, ki vsebuje besede pisava, posnetek zaslona, besedilo, grafika&#10;&#10;Opis je samodejno ustvarjen">
            <a:extLst>
              <a:ext uri="{FF2B5EF4-FFF2-40B4-BE49-F238E27FC236}">
                <a16:creationId xmlns:a16="http://schemas.microsoft.com/office/drawing/2014/main" id="{1FC8FB04-4EE3-4BC0-CDCA-EDAAEE68A455}"/>
              </a:ext>
            </a:extLst>
          </p:cNvPr>
          <p:cNvPicPr>
            <a:picLocks noChangeAspect="1"/>
          </p:cNvPicPr>
          <p:nvPr/>
        </p:nvPicPr>
        <p:blipFill>
          <a:blip r:embed="rId3"/>
          <a:stretch>
            <a:fillRect/>
          </a:stretch>
        </p:blipFill>
        <p:spPr>
          <a:xfrm>
            <a:off x="14905454" y="9404603"/>
            <a:ext cx="2131008" cy="1085609"/>
          </a:xfrm>
          <a:prstGeom prst="rect">
            <a:avLst/>
          </a:prstGeom>
        </p:spPr>
      </p:pic>
      <p:pic>
        <p:nvPicPr>
          <p:cNvPr id="9" name="Slika 8" descr="Slika, ki vsebuje besede pisava, posnetek zaslona, električno modra, grafika&#10;&#10;Opis je samodejno ustvarjen">
            <a:extLst>
              <a:ext uri="{FF2B5EF4-FFF2-40B4-BE49-F238E27FC236}">
                <a16:creationId xmlns:a16="http://schemas.microsoft.com/office/drawing/2014/main" id="{104412AF-9842-E1BF-7199-D83AFE5C66D5}"/>
              </a:ext>
            </a:extLst>
          </p:cNvPr>
          <p:cNvPicPr>
            <a:picLocks noChangeAspect="1"/>
          </p:cNvPicPr>
          <p:nvPr/>
        </p:nvPicPr>
        <p:blipFill>
          <a:blip r:embed="rId4"/>
          <a:stretch>
            <a:fillRect/>
          </a:stretch>
        </p:blipFill>
        <p:spPr>
          <a:xfrm>
            <a:off x="11070526" y="9404604"/>
            <a:ext cx="4095556" cy="859230"/>
          </a:xfrm>
          <a:prstGeom prst="rect">
            <a:avLst/>
          </a:prstGeom>
        </p:spPr>
      </p:pic>
      <p:pic>
        <p:nvPicPr>
          <p:cNvPr id="4" name="Slika 3">
            <a:extLst>
              <a:ext uri="{FF2B5EF4-FFF2-40B4-BE49-F238E27FC236}">
                <a16:creationId xmlns:a16="http://schemas.microsoft.com/office/drawing/2014/main" id="{F587CD36-22DD-01BE-5A9B-DC890FA3A622}"/>
              </a:ext>
            </a:extLst>
          </p:cNvPr>
          <p:cNvPicPr>
            <a:picLocks noChangeAspect="1"/>
          </p:cNvPicPr>
          <p:nvPr/>
        </p:nvPicPr>
        <p:blipFill>
          <a:blip r:embed="rId5"/>
          <a:stretch>
            <a:fillRect/>
          </a:stretch>
        </p:blipFill>
        <p:spPr>
          <a:xfrm>
            <a:off x="3209207" y="98649"/>
            <a:ext cx="14382409" cy="11309350"/>
          </a:xfrm>
          <a:prstGeom prst="rect">
            <a:avLst/>
          </a:prstGeom>
        </p:spPr>
      </p:pic>
    </p:spTree>
    <p:extLst>
      <p:ext uri="{BB962C8B-B14F-4D97-AF65-F5344CB8AC3E}">
        <p14:creationId xmlns:p14="http://schemas.microsoft.com/office/powerpoint/2010/main" val="1488268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B60A8-F800-F7D5-783F-F22A1081417A}"/>
            </a:ext>
          </a:extLst>
        </p:cNvPr>
        <p:cNvGrpSpPr/>
        <p:nvPr/>
      </p:nvGrpSpPr>
      <p:grpSpPr>
        <a:xfrm>
          <a:off x="0" y="0"/>
          <a:ext cx="0" cy="0"/>
          <a:chOff x="0" y="0"/>
          <a:chExt cx="0" cy="0"/>
        </a:xfrm>
      </p:grpSpPr>
      <p:sp>
        <p:nvSpPr>
          <p:cNvPr id="4" name="PoljeZBesedilom 3">
            <a:extLst>
              <a:ext uri="{FF2B5EF4-FFF2-40B4-BE49-F238E27FC236}">
                <a16:creationId xmlns:a16="http://schemas.microsoft.com/office/drawing/2014/main" id="{73924C4B-765D-DB96-4860-107A533FB91E}"/>
              </a:ext>
            </a:extLst>
          </p:cNvPr>
          <p:cNvSpPr txBox="1"/>
          <p:nvPr/>
        </p:nvSpPr>
        <p:spPr>
          <a:xfrm>
            <a:off x="1645469" y="4486477"/>
            <a:ext cx="16813162" cy="1955600"/>
          </a:xfrm>
          <a:prstGeom prst="rect">
            <a:avLst/>
          </a:prstGeom>
          <a:noFill/>
        </p:spPr>
        <p:txBody>
          <a:bodyPr wrap="square">
            <a:spAutoFit/>
          </a:bodyPr>
          <a:lstStyle/>
          <a:p>
            <a:pPr marR="5080" lvl="0" algn="l" defTabSz="914400" rtl="0" eaLnBrk="1" fontAlgn="auto" latinLnBrk="0" hangingPunct="1">
              <a:lnSpc>
                <a:spcPts val="7640"/>
              </a:lnSpc>
              <a:spcBef>
                <a:spcPts val="0"/>
              </a:spcBef>
              <a:spcAft>
                <a:spcPts val="0"/>
              </a:spcAft>
              <a:buClrTx/>
              <a:buSzTx/>
              <a:tabLst/>
              <a:defRPr/>
            </a:pPr>
            <a:r>
              <a:rPr kumimoji="0" lang="sl-SI" sz="5400" b="1" i="0" u="none" strike="noStrike" kern="0" cap="none" spc="-25" normalizeH="0" baseline="0" noProof="0">
                <a:ln>
                  <a:noFill/>
                </a:ln>
                <a:solidFill>
                  <a:srgbClr val="9BBB59">
                    <a:lumMod val="75000"/>
                  </a:srgbClr>
                </a:solidFill>
                <a:effectLst/>
                <a:uLnTx/>
                <a:uFillTx/>
                <a:latin typeface="Arial" panose="020B0604020202020204" pitchFamily="34" charset="0"/>
                <a:ea typeface="+mn-ea"/>
                <a:cs typeface="Arial" panose="020B0604020202020204" pitchFamily="34" charset="0"/>
              </a:rPr>
              <a:t>3. Okviren proces digitalne prijave (oddaja e-vloge)</a:t>
            </a:r>
          </a:p>
          <a:p>
            <a:pPr marR="5080" lvl="0" algn="l" defTabSz="914400" rtl="0" eaLnBrk="1" fontAlgn="auto" latinLnBrk="0" hangingPunct="1">
              <a:lnSpc>
                <a:spcPts val="7640"/>
              </a:lnSpc>
              <a:spcBef>
                <a:spcPts val="0"/>
              </a:spcBef>
              <a:spcAft>
                <a:spcPts val="0"/>
              </a:spcAft>
              <a:buClrTx/>
              <a:buSzTx/>
              <a:tabLst/>
              <a:defRPr/>
            </a:pPr>
            <a:endParaRPr kumimoji="0" lang="sl-SI" sz="5400" b="1" i="0" u="none" strike="noStrike" kern="0" cap="none" spc="-25" normalizeH="0" baseline="0" noProof="0">
              <a:ln>
                <a:noFill/>
              </a:ln>
              <a:solidFill>
                <a:srgbClr val="9BBB59">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57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4066024" y="136767"/>
            <a:ext cx="8911540" cy="1961884"/>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4400" b="1" kern="0" spc="-25">
                <a:solidFill>
                  <a:srgbClr val="346C80"/>
                </a:solidFill>
                <a:latin typeface="Arial" panose="020B0604020202020204" pitchFamily="34" charset="0"/>
                <a:cs typeface="Arial" panose="020B0604020202020204" pitchFamily="34" charset="0"/>
              </a:rPr>
              <a:t>Potek digitalne prijave</a:t>
            </a:r>
          </a:p>
          <a:p>
            <a:pPr marR="5080" algn="ctr">
              <a:lnSpc>
                <a:spcPts val="7640"/>
              </a:lnSpc>
            </a:pPr>
            <a:endParaRPr lang="da-DK" sz="3200" kern="0" spc="15" dirty="0">
              <a:solidFill>
                <a:srgbClr val="346C80"/>
              </a:solidFill>
              <a:latin typeface="Arial" panose="020B0604020202020204" pitchFamily="34" charset="0"/>
              <a:cs typeface="Arial" panose="020B0604020202020204" pitchFamily="34" charset="0"/>
            </a:endParaRPr>
          </a:p>
        </p:txBody>
      </p:sp>
      <p:sp>
        <p:nvSpPr>
          <p:cNvPr id="8" name="PoljeZBesedilom 7">
            <a:extLst>
              <a:ext uri="{FF2B5EF4-FFF2-40B4-BE49-F238E27FC236}">
                <a16:creationId xmlns:a16="http://schemas.microsoft.com/office/drawing/2014/main" id="{C4934B61-12A9-56F2-B226-6A0FB471B20C}"/>
              </a:ext>
            </a:extLst>
          </p:cNvPr>
          <p:cNvSpPr txBox="1"/>
          <p:nvPr/>
        </p:nvSpPr>
        <p:spPr>
          <a:xfrm>
            <a:off x="598581" y="1284780"/>
            <a:ext cx="17904542" cy="9711120"/>
          </a:xfrm>
          <a:prstGeom prst="rect">
            <a:avLst/>
          </a:prstGeom>
          <a:noFill/>
        </p:spPr>
        <p:txBody>
          <a:bodyPr wrap="square">
            <a:spAutoFit/>
          </a:bodyPr>
          <a:lstStyle/>
          <a:p>
            <a:pPr>
              <a:lnSpc>
                <a:spcPct val="107000"/>
              </a:lnSpc>
              <a:spcAft>
                <a:spcPts val="800"/>
              </a:spcAft>
              <a:buNone/>
            </a:pPr>
            <a:r>
              <a:rPr lang="sl-SI" sz="2400" b="1" kern="100">
                <a:solidFill>
                  <a:srgbClr val="215F9A"/>
                </a:solidFill>
                <a:latin typeface="Aptos" panose="020B0004020202020204" pitchFamily="34" charset="0"/>
                <a:ea typeface="Aptos" panose="020B0004020202020204" pitchFamily="34" charset="0"/>
                <a:cs typeface="Times New Roman" panose="02020603050405020304" pitchFamily="18" charset="0"/>
              </a:rPr>
              <a:t>TRIJE </a:t>
            </a:r>
            <a:r>
              <a:rPr lang="sl-SI" sz="2400" b="1" kern="100">
                <a:solidFill>
                  <a:srgbClr val="215F9A"/>
                </a:solidFill>
                <a:effectLst/>
                <a:latin typeface="Aptos" panose="020B0004020202020204" pitchFamily="34" charset="0"/>
                <a:ea typeface="Aptos" panose="020B0004020202020204" pitchFamily="34" charset="0"/>
                <a:cs typeface="Times New Roman" panose="02020603050405020304" pitchFamily="18" charset="0"/>
              </a:rPr>
              <a:t>KORAKI</a:t>
            </a:r>
          </a:p>
          <a:p>
            <a:pPr>
              <a:lnSpc>
                <a:spcPct val="107000"/>
              </a:lnSpc>
              <a:spcAft>
                <a:spcPts val="800"/>
              </a:spcAft>
              <a:buNone/>
            </a:pPr>
            <a:endParaRPr lang="sl-SI" sz="2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sl-SI" sz="2400" u="sng" kern="100">
                <a:solidFill>
                  <a:srgbClr val="215F9A"/>
                </a:solidFill>
                <a:effectLst/>
                <a:latin typeface="Aptos" panose="020B0004020202020204" pitchFamily="34" charset="0"/>
                <a:ea typeface="Aptos" panose="020B0004020202020204" pitchFamily="34" charset="0"/>
                <a:cs typeface="Times New Roman" panose="02020603050405020304" pitchFamily="18" charset="0"/>
              </a:rPr>
              <a:t>Korak</a:t>
            </a:r>
            <a:endParaRPr lang="sl-SI" sz="2400" u="sng"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l-SI" sz="2400" b="1" kern="100">
                <a:effectLst/>
                <a:latin typeface="Aptos" panose="020B0004020202020204" pitchFamily="34" charset="0"/>
                <a:ea typeface="Aptos" panose="020B0004020202020204" pitchFamily="34" charset="0"/>
                <a:cs typeface="Times New Roman" panose="02020603050405020304" pitchFamily="18" charset="0"/>
              </a:rPr>
              <a:t>Registracija osebe, ki bo vpisovala vlogo, v aplikacijo JRP</a:t>
            </a:r>
            <a:endParaRPr lang="sl-SI" sz="24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l-SI" sz="2400" kern="100">
                <a:effectLst/>
                <a:latin typeface="Aptos" panose="020B0004020202020204" pitchFamily="34" charset="0"/>
                <a:ea typeface="Aptos" panose="020B0004020202020204" pitchFamily="34" charset="0"/>
                <a:cs typeface="Times New Roman" panose="02020603050405020304" pitchFamily="18" charset="0"/>
              </a:rPr>
              <a:t>Registrira se tisti, ki bo oddajal vlogo; običajno je to: učitelj (pedagoški mentor), ki bo vodil aktivnosti; zunanji podjetniški mentor, ki vlogo pripravlja v imenu šole; računalničar ali druga strokovna oseba na šoli, ki se ukvarja s projekti; registrira se v svojem imenu (s svojo davčno številko)</a:t>
            </a:r>
          </a:p>
          <a:p>
            <a:pPr>
              <a:lnSpc>
                <a:spcPct val="107000"/>
              </a:lnSpc>
              <a:spcAft>
                <a:spcPts val="800"/>
              </a:spcAft>
              <a:buNone/>
            </a:pPr>
            <a:r>
              <a:rPr lang="sl-SI" sz="2400" kern="100">
                <a:effectLst/>
                <a:latin typeface="Aptos" panose="020B0004020202020204" pitchFamily="34" charset="0"/>
                <a:ea typeface="Aptos" panose="020B0004020202020204" pitchFamily="34" charset="0"/>
                <a:cs typeface="Times New Roman" panose="02020603050405020304" pitchFamily="18" charset="0"/>
              </a:rPr>
              <a:t> Na spletni strani </a:t>
            </a:r>
            <a:r>
              <a:rPr lang="sl-SI" sz="2400" kern="100">
                <a:effectLst/>
                <a:latin typeface="Aptos" panose="020B0004020202020204" pitchFamily="34" charset="0"/>
                <a:ea typeface="Aptos" panose="020B0004020202020204" pitchFamily="34" charset="0"/>
                <a:cs typeface="Times New Roman" panose="02020603050405020304" pitchFamily="18" charset="0"/>
                <a:hlinkClick r:id="rId2"/>
              </a:rPr>
              <a:t>https://jrp.spiritslovenia.si/Prijava?ReturnUrl=/Urejanje/IzbiraUkrepa</a:t>
            </a:r>
            <a:r>
              <a:rPr lang="sl-SI" sz="2400" kern="100">
                <a:effectLst/>
                <a:latin typeface="Aptos" panose="020B0004020202020204" pitchFamily="34" charset="0"/>
                <a:ea typeface="Aptos" panose="020B0004020202020204" pitchFamily="34" charset="0"/>
                <a:cs typeface="Times New Roman" panose="02020603050405020304" pitchFamily="18" charset="0"/>
              </a:rPr>
              <a:t> spodaj kliknete na 'Ustvari nov račun' in vnesete svoje podatke. Na e-mail boste dobili sporočilo, na katerem boste potrdili uspešno registracijo. </a:t>
            </a:r>
          </a:p>
          <a:p>
            <a:pPr lvl="0">
              <a:lnSpc>
                <a:spcPct val="107000"/>
              </a:lnSpc>
              <a:spcAft>
                <a:spcPts val="800"/>
              </a:spcAft>
            </a:pPr>
            <a:endParaRPr lang="sl-SI" sz="2400" kern="100">
              <a:solidFill>
                <a:srgbClr val="215F9A"/>
              </a:solidFill>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pPr>
            <a:r>
              <a:rPr lang="sl-SI" sz="2400" kern="100">
                <a:solidFill>
                  <a:srgbClr val="215F9A"/>
                </a:solidFill>
                <a:effectLst/>
                <a:latin typeface="Aptos" panose="020B0004020202020204" pitchFamily="34" charset="0"/>
                <a:ea typeface="Aptos" panose="020B0004020202020204" pitchFamily="34" charset="0"/>
                <a:cs typeface="Times New Roman" panose="02020603050405020304" pitchFamily="18" charset="0"/>
              </a:rPr>
              <a:t>2</a:t>
            </a:r>
            <a:r>
              <a:rPr lang="sl-SI" sz="2400" u="sng" kern="100">
                <a:solidFill>
                  <a:srgbClr val="215F9A"/>
                </a:solidFill>
                <a:effectLst/>
                <a:latin typeface="Aptos" panose="020B0004020202020204" pitchFamily="34" charset="0"/>
                <a:ea typeface="Aptos" panose="020B0004020202020204" pitchFamily="34" charset="0"/>
                <a:cs typeface="Times New Roman" panose="02020603050405020304" pitchFamily="18" charset="0"/>
              </a:rPr>
              <a:t>.   Korak</a:t>
            </a:r>
            <a:endParaRPr lang="sl-SI" sz="2400" u="sng"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l-SI" sz="2400" b="1" kern="100">
                <a:effectLst/>
                <a:latin typeface="Aptos" panose="020B0004020202020204" pitchFamily="34" charset="0"/>
                <a:ea typeface="Aptos" panose="020B0004020202020204" pitchFamily="34" charset="0"/>
                <a:cs typeface="Times New Roman" panose="02020603050405020304" pitchFamily="18" charset="0"/>
              </a:rPr>
              <a:t>Vpis vaše šole in pridobitev pooblastila za oddajanje vloge</a:t>
            </a:r>
            <a:r>
              <a:rPr lang="sl-SI" sz="2400" kern="100">
                <a:effectLst/>
                <a:latin typeface="Aptos" panose="020B0004020202020204" pitchFamily="34" charset="0"/>
                <a:ea typeface="Aptos" panose="020B0004020202020204" pitchFamily="34" charset="0"/>
                <a:cs typeface="Times New Roman" panose="02020603050405020304" pitchFamily="18" charset="0"/>
              </a:rPr>
              <a:t> od zakonitega zastopnika (ravnatelja/direktorja). </a:t>
            </a:r>
          </a:p>
          <a:p>
            <a:pPr>
              <a:lnSpc>
                <a:spcPct val="107000"/>
              </a:lnSpc>
              <a:spcAft>
                <a:spcPts val="800"/>
              </a:spcAft>
              <a:buNone/>
            </a:pPr>
            <a:r>
              <a:rPr lang="sl-SI" sz="2400" kern="100">
                <a:effectLst/>
                <a:latin typeface="Aptos" panose="020B0004020202020204" pitchFamily="34" charset="0"/>
                <a:ea typeface="Aptos" panose="020B0004020202020204" pitchFamily="34" charset="0"/>
                <a:cs typeface="Times New Roman" panose="02020603050405020304" pitchFamily="18" charset="0"/>
              </a:rPr>
              <a:t>Aplikacija za šolo uporablja izraz 'podjetje'. V tem koraku boste od zakonitega zastopnika pridobili pooblastilo, da lahko pripravite vlogo v imenu vaše šole. Dokument (pooblastilo) se bo tvoril sam po vnosu vseh podatkov. Vi ga boste prenesli na svoj računalnik, ga dali v podpis zakonitemu zastopniku in ga nato podpisanega prenesli/naložili/uvozili nazaj v aplikacijo JRP. </a:t>
            </a:r>
          </a:p>
          <a:p>
            <a:pPr>
              <a:lnSpc>
                <a:spcPct val="107000"/>
              </a:lnSpc>
              <a:spcAft>
                <a:spcPts val="800"/>
              </a:spcAft>
              <a:buNone/>
            </a:pPr>
            <a:r>
              <a:rPr lang="sl-SI" sz="2400" kern="100">
                <a:effectLst/>
                <a:latin typeface="Aptos" panose="020B0004020202020204" pitchFamily="34" charset="0"/>
                <a:ea typeface="Aptos" panose="020B0004020202020204" pitchFamily="34" charset="0"/>
                <a:cs typeface="Times New Roman" panose="02020603050405020304" pitchFamily="18" charset="0"/>
              </a:rPr>
              <a:t>Ko bo ta korak uspešno končan (pooblastilo z digitalnim podpisom uvoženo nazaj v aplikacijo), vas bo aplikacija pustila naprej v naslednji korak.</a:t>
            </a:r>
          </a:p>
          <a:p>
            <a:pPr>
              <a:lnSpc>
                <a:spcPct val="107000"/>
              </a:lnSpc>
              <a:spcAft>
                <a:spcPts val="800"/>
              </a:spcAft>
            </a:pPr>
            <a:r>
              <a:rPr lang="sl-SI" sz="2400" u="sng" kern="100">
                <a:solidFill>
                  <a:srgbClr val="215F9A"/>
                </a:solidFill>
                <a:effectLst/>
                <a:latin typeface="Aptos" panose="020B0004020202020204" pitchFamily="34" charset="0"/>
                <a:ea typeface="Aptos" panose="020B0004020202020204" pitchFamily="34" charset="0"/>
                <a:cs typeface="Times New Roman" panose="02020603050405020304" pitchFamily="18" charset="0"/>
              </a:rPr>
              <a:t>2a.   Korak: </a:t>
            </a:r>
            <a:r>
              <a:rPr lang="sl-SI" sz="2400" b="1" kern="100">
                <a:effectLst/>
                <a:latin typeface="Aptos" panose="020B0004020202020204" pitchFamily="34" charset="0"/>
                <a:ea typeface="Aptos" panose="020B0004020202020204" pitchFamily="34" charset="0"/>
                <a:cs typeface="Times New Roman" panose="02020603050405020304" pitchFamily="18" charset="0"/>
              </a:rPr>
              <a:t>dodajanje konzorcijskih partnerjev</a:t>
            </a:r>
          </a:p>
          <a:p>
            <a:pPr>
              <a:lnSpc>
                <a:spcPct val="107000"/>
              </a:lnSpc>
              <a:spcAft>
                <a:spcPts val="800"/>
              </a:spcAft>
            </a:pPr>
            <a:r>
              <a:rPr lang="sl-SI" sz="2400" kern="100">
                <a:latin typeface="Aptos" panose="020B0004020202020204" pitchFamily="34" charset="0"/>
                <a:ea typeface="Aptos" panose="020B0004020202020204" pitchFamily="34" charset="0"/>
                <a:cs typeface="Times New Roman" panose="02020603050405020304" pitchFamily="18" charset="0"/>
              </a:rPr>
              <a:t>V primeru konzorcijev podpis pooblastila pridobite tudi pri konzorcijskih partnerjih. Podpis zakonite osebe pri konzorcijskem partnerju je predviden samo v tej fazi, saj bo vlogo podpisal le vlagatelj/prijavitelj.</a:t>
            </a:r>
          </a:p>
          <a:p>
            <a:pPr>
              <a:lnSpc>
                <a:spcPct val="107000"/>
              </a:lnSpc>
              <a:spcAft>
                <a:spcPts val="800"/>
              </a:spcAft>
              <a:buNone/>
            </a:pPr>
            <a:endParaRPr lang="sl-SI" sz="2400" b="1"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195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B7E0A-71FE-4848-6A54-1548238FB692}"/>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94A6ADF7-9773-8830-5C94-1F84EF0F64BF}"/>
              </a:ext>
            </a:extLst>
          </p:cNvPr>
          <p:cNvPicPr>
            <a:picLocks noChangeAspect="1"/>
          </p:cNvPicPr>
          <p:nvPr/>
        </p:nvPicPr>
        <p:blipFill>
          <a:blip r:embed="rId2"/>
          <a:stretch>
            <a:fillRect/>
          </a:stretch>
        </p:blipFill>
        <p:spPr>
          <a:xfrm>
            <a:off x="4675238" y="1634312"/>
            <a:ext cx="7640122" cy="4020364"/>
          </a:xfrm>
          <a:prstGeom prst="rect">
            <a:avLst/>
          </a:prstGeom>
        </p:spPr>
      </p:pic>
      <p:sp>
        <p:nvSpPr>
          <p:cNvPr id="6" name="PoljeZBesedilom 5">
            <a:extLst>
              <a:ext uri="{FF2B5EF4-FFF2-40B4-BE49-F238E27FC236}">
                <a16:creationId xmlns:a16="http://schemas.microsoft.com/office/drawing/2014/main" id="{2B91B264-CFCA-0417-FB5B-5A92B285996C}"/>
              </a:ext>
            </a:extLst>
          </p:cNvPr>
          <p:cNvSpPr txBox="1"/>
          <p:nvPr/>
        </p:nvSpPr>
        <p:spPr>
          <a:xfrm>
            <a:off x="1264674" y="5839645"/>
            <a:ext cx="16153171" cy="5262979"/>
          </a:xfrm>
          <a:prstGeom prst="rect">
            <a:avLst/>
          </a:prstGeom>
          <a:noFill/>
        </p:spPr>
        <p:txBody>
          <a:bodyPr wrap="square">
            <a:spAutoFit/>
          </a:bodyPr>
          <a:lstStyle/>
          <a:p>
            <a:r>
              <a:rPr lang="sl-SI" sz="2400">
                <a:latin typeface="Aptos" panose="020B0004020202020204" pitchFamily="34" charset="0"/>
              </a:rPr>
              <a:t>- Vpišete vašo šolo. Iskalnik (povezava na register Ajpes, tj. register uradnih evidenc) bo samodejno začel iskati, ko vtipkate nekaj črk. Če iskalnik ne najde vaše šole po imenu, vtipkajte matično številko šole.</a:t>
            </a:r>
          </a:p>
          <a:p>
            <a:endParaRPr lang="sl-SI" sz="2400">
              <a:latin typeface="Aptos" panose="020B0004020202020204" pitchFamily="34" charset="0"/>
            </a:endParaRPr>
          </a:p>
          <a:p>
            <a:r>
              <a:rPr lang="sl-SI" sz="2400">
                <a:latin typeface="Aptos" panose="020B0004020202020204" pitchFamily="34" charset="0"/>
              </a:rPr>
              <a:t>	</a:t>
            </a:r>
            <a:r>
              <a:rPr lang="sl-SI" sz="2400" u="sng">
                <a:latin typeface="Aptos" panose="020B0004020202020204" pitchFamily="34" charset="0"/>
              </a:rPr>
              <a:t>POZOR: Šole iz šolskih centrov </a:t>
            </a:r>
            <a:r>
              <a:rPr lang="sl-SI" sz="2400">
                <a:latin typeface="Aptos" panose="020B0004020202020204" pitchFamily="34" charset="0"/>
              </a:rPr>
              <a:t>ipd. obvezno vtipkajte matično številko vaše šole in ne matične številke šolskega 	centra. Vsaka šola v šolskem centru je 'poslovna enota' in ima kot taka svoj matično številko. V mislih imejte, da ena 	šola lahko odda le eno vlogo – torej ena vloga na eno matično številko.</a:t>
            </a:r>
          </a:p>
          <a:p>
            <a:endParaRPr lang="sl-SI" sz="2400">
              <a:latin typeface="Aptos" panose="020B0004020202020204" pitchFamily="34" charset="0"/>
            </a:endParaRPr>
          </a:p>
          <a:p>
            <a:r>
              <a:rPr lang="sl-SI" sz="2400">
                <a:latin typeface="Aptos" panose="020B0004020202020204" pitchFamily="34" charset="0"/>
              </a:rPr>
              <a:t>- Vlogo prav tako prenesete na svoj računalnik in izpolnite. Morda se bo zdelo, da v ‚Opisu aktivnosti‘ ni dovolj prostora, vendar je to samo velikost celice. Napišete lahko do 32.700 znakov brez presledkov. </a:t>
            </a:r>
            <a:r>
              <a:rPr lang="sl-SI" sz="2400" u="sng">
                <a:latin typeface="Aptos" panose="020B0004020202020204" pitchFamily="34" charset="0"/>
              </a:rPr>
              <a:t>Namig</a:t>
            </a:r>
            <a:r>
              <a:rPr lang="sl-SI" sz="2400">
                <a:latin typeface="Aptos" panose="020B0004020202020204" pitchFamily="34" charset="0"/>
              </a:rPr>
              <a:t>: imejte opis že nekje spisan (beležka, word … ) in nato notri samo skopirajte.</a:t>
            </a:r>
          </a:p>
          <a:p>
            <a:endParaRPr lang="sl-SI" sz="2400">
              <a:latin typeface="Aptos" panose="020B0004020202020204" pitchFamily="34" charset="0"/>
            </a:endParaRPr>
          </a:p>
          <a:p>
            <a:r>
              <a:rPr lang="sl-SI" sz="2400">
                <a:latin typeface="Aptos" panose="020B0004020202020204" pitchFamily="34" charset="0"/>
              </a:rPr>
              <a:t>- Vloga se bo tako kot pooblastilo podpisana vložila/uvozila nazaj v aplikacijo. </a:t>
            </a:r>
          </a:p>
          <a:p>
            <a:r>
              <a:rPr lang="sl-SI" sz="2400">
                <a:latin typeface="Aptos" panose="020B0004020202020204" pitchFamily="34" charset="0"/>
              </a:rPr>
              <a:t>…</a:t>
            </a:r>
          </a:p>
          <a:p>
            <a:pPr algn="ctr"/>
            <a:r>
              <a:rPr lang="sl-SI" sz="2400" b="1">
                <a:solidFill>
                  <a:srgbClr val="0070C0"/>
                </a:solidFill>
                <a:latin typeface="Aptos" panose="020B0004020202020204" pitchFamily="34" charset="0"/>
              </a:rPr>
              <a:t>Aplikacija vas sama vodi!</a:t>
            </a:r>
          </a:p>
        </p:txBody>
      </p:sp>
      <p:sp>
        <p:nvSpPr>
          <p:cNvPr id="7" name="PoljeZBesedilom 6">
            <a:extLst>
              <a:ext uri="{FF2B5EF4-FFF2-40B4-BE49-F238E27FC236}">
                <a16:creationId xmlns:a16="http://schemas.microsoft.com/office/drawing/2014/main" id="{6B095ACB-000C-C24E-AEF0-FC5433E1E854}"/>
              </a:ext>
            </a:extLst>
          </p:cNvPr>
          <p:cNvSpPr txBox="1"/>
          <p:nvPr/>
        </p:nvSpPr>
        <p:spPr>
          <a:xfrm>
            <a:off x="12922864" y="3453546"/>
            <a:ext cx="250599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sl-SI">
                <a:solidFill>
                  <a:srgbClr val="002060"/>
                </a:solidFill>
                <a:latin typeface="Aptos" panose="020B0004020202020204" pitchFamily="34" charset="0"/>
              </a:rPr>
              <a:t>Termin ‚Podjetje‘ = šola</a:t>
            </a:r>
          </a:p>
          <a:p>
            <a:endParaRPr lang="sl-SI"/>
          </a:p>
        </p:txBody>
      </p:sp>
      <p:sp>
        <p:nvSpPr>
          <p:cNvPr id="11" name="PoljeZBesedilom 10">
            <a:extLst>
              <a:ext uri="{FF2B5EF4-FFF2-40B4-BE49-F238E27FC236}">
                <a16:creationId xmlns:a16="http://schemas.microsoft.com/office/drawing/2014/main" id="{8AF0D8D2-94F5-6C3D-2211-B6CA8782AFD2}"/>
              </a:ext>
            </a:extLst>
          </p:cNvPr>
          <p:cNvSpPr txBox="1"/>
          <p:nvPr/>
        </p:nvSpPr>
        <p:spPr>
          <a:xfrm>
            <a:off x="1264674" y="477602"/>
            <a:ext cx="10051026" cy="971741"/>
          </a:xfrm>
          <a:prstGeom prst="rect">
            <a:avLst/>
          </a:prstGeom>
          <a:noFill/>
        </p:spPr>
        <p:txBody>
          <a:bodyPr wrap="square">
            <a:spAutoFit/>
          </a:bodyPr>
          <a:lstStyle/>
          <a:p>
            <a:pPr lvl="0">
              <a:lnSpc>
                <a:spcPct val="107000"/>
              </a:lnSpc>
              <a:spcAft>
                <a:spcPts val="800"/>
              </a:spcAft>
            </a:pPr>
            <a:r>
              <a:rPr lang="sl-SI" sz="2400" u="sng" kern="100">
                <a:solidFill>
                  <a:srgbClr val="215F9A"/>
                </a:solidFill>
                <a:effectLst/>
                <a:latin typeface="Aptos" panose="020B0004020202020204" pitchFamily="34" charset="0"/>
                <a:ea typeface="Aptos" panose="020B0004020202020204" pitchFamily="34" charset="0"/>
                <a:cs typeface="Times New Roman" panose="02020603050405020304" pitchFamily="18" charset="0"/>
              </a:rPr>
              <a:t>3.   Korak</a:t>
            </a:r>
            <a:endParaRPr lang="sl-SI" sz="2400" u="sng"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l-SI" sz="2400" kern="100">
                <a:effectLst/>
                <a:latin typeface="Aptos" panose="020B0004020202020204" pitchFamily="34" charset="0"/>
                <a:ea typeface="Aptos" panose="020B0004020202020204" pitchFamily="34" charset="0"/>
                <a:cs typeface="Times New Roman" panose="02020603050405020304" pitchFamily="18" charset="0"/>
              </a:rPr>
              <a:t> </a:t>
            </a:r>
            <a:r>
              <a:rPr lang="sl-SI" sz="2400" b="1" kern="100">
                <a:effectLst/>
                <a:latin typeface="Aptos" panose="020B0004020202020204" pitchFamily="34" charset="0"/>
                <a:ea typeface="Aptos" panose="020B0004020202020204" pitchFamily="34" charset="0"/>
                <a:cs typeface="Times New Roman" panose="02020603050405020304" pitchFamily="18" charset="0"/>
              </a:rPr>
              <a:t>Priprava vloge oz. vnašanje podatkov v vlogo</a:t>
            </a:r>
            <a:endParaRPr lang="sl-SI" sz="24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4446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293914" y="326571"/>
            <a:ext cx="18231030" cy="9311908"/>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4000" b="1" kern="0" spc="-25">
                <a:solidFill>
                  <a:srgbClr val="77A02E"/>
                </a:solidFill>
                <a:latin typeface="+mn-lt"/>
                <a:cs typeface="Arial" panose="020B0604020202020204" pitchFamily="34" charset="0"/>
              </a:rPr>
              <a:t>Koristne povezave</a:t>
            </a:r>
          </a:p>
          <a:p>
            <a:pPr marR="5080" lvl="2"/>
            <a:endParaRPr lang="sl-SI" sz="3200" kern="0" spc="-25">
              <a:solidFill>
                <a:srgbClr val="346C80"/>
              </a:solidFill>
              <a:latin typeface="Arial" panose="020B0604020202020204" pitchFamily="34" charset="0"/>
              <a:cs typeface="Arial" panose="020B0604020202020204" pitchFamily="34" charset="0"/>
            </a:endParaRPr>
          </a:p>
          <a:p>
            <a:pPr marR="5080" lvl="2"/>
            <a:r>
              <a:rPr lang="sl-SI" sz="3200" kern="0" spc="-25">
                <a:solidFill>
                  <a:srgbClr val="346C80"/>
                </a:solidFill>
                <a:latin typeface="Arial" panose="020B0604020202020204" pitchFamily="34" charset="0"/>
                <a:cs typeface="Arial" panose="020B0604020202020204" pitchFamily="34" charset="0"/>
              </a:rPr>
              <a:t>- Posnetek –informativni dan 2020/2021 z izobraževanjem s kratko predstavitvijo metodologij: </a:t>
            </a:r>
            <a:r>
              <a:rPr lang="sl-SI" sz="3200" kern="0" spc="-25">
                <a:solidFill>
                  <a:srgbClr val="346C80"/>
                </a:solidFill>
                <a:latin typeface="Arial" panose="020B0604020202020204" pitchFamily="34" charset="0"/>
                <a:cs typeface="Arial" panose="020B0604020202020204" pitchFamily="34" charset="0"/>
                <a:hlinkClick r:id="rId2"/>
              </a:rPr>
              <a:t>https://www.youtube.com/watch?v=f4Nkr_K7ogw</a:t>
            </a:r>
            <a:endParaRPr lang="sl-SI" sz="3200" kern="0" spc="-25">
              <a:solidFill>
                <a:srgbClr val="346C80"/>
              </a:solidFill>
              <a:latin typeface="Arial" panose="020B0604020202020204" pitchFamily="34" charset="0"/>
              <a:cs typeface="Arial" panose="020B0604020202020204" pitchFamily="34" charset="0"/>
            </a:endParaRPr>
          </a:p>
          <a:p>
            <a:pPr marR="5080" lvl="2"/>
            <a:endParaRPr lang="sl-SI" sz="3200" kern="0" spc="-25">
              <a:solidFill>
                <a:srgbClr val="346C80"/>
              </a:solidFill>
              <a:latin typeface="Arial" panose="020B0604020202020204" pitchFamily="34" charset="0"/>
              <a:cs typeface="Arial" panose="020B0604020202020204" pitchFamily="34" charset="0"/>
            </a:endParaRPr>
          </a:p>
          <a:p>
            <a:pPr marR="5080" lvl="2"/>
            <a:r>
              <a:rPr lang="sl-SI" sz="3200" kern="0" spc="-25">
                <a:solidFill>
                  <a:srgbClr val="346C80"/>
                </a:solidFill>
                <a:latin typeface="Arial" panose="020B0604020202020204" pitchFamily="34" charset="0"/>
                <a:cs typeface="Arial" panose="020B0604020202020204" pitchFamily="34" charset="0"/>
              </a:rPr>
              <a:t>- Dodatna </a:t>
            </a:r>
            <a:r>
              <a:rPr lang="sl-SI" sz="3200" kern="0" spc="-25" dirty="0">
                <a:solidFill>
                  <a:srgbClr val="346C80"/>
                </a:solidFill>
                <a:latin typeface="Arial" panose="020B0604020202020204" pitchFamily="34" charset="0"/>
                <a:cs typeface="Arial" panose="020B0604020202020204" pitchFamily="34" charset="0"/>
              </a:rPr>
              <a:t>gradiva za mentorje: </a:t>
            </a:r>
            <a:r>
              <a:rPr lang="sl-SI" sz="3200" kern="0" spc="-25" dirty="0">
                <a:solidFill>
                  <a:srgbClr val="346C80"/>
                </a:solidFill>
                <a:latin typeface="Arial" panose="020B0604020202020204" pitchFamily="34" charset="0"/>
                <a:cs typeface="Arial" panose="020B0604020202020204" pitchFamily="34" charset="0"/>
                <a:hlinkClick r:id="rId3"/>
              </a:rPr>
              <a:t>https://www.podjetniski-portal.si/mladi-in-podjetnistvo/gradiva</a:t>
            </a:r>
            <a:endParaRPr lang="sl-SI" sz="3200" kern="0" spc="-25" dirty="0">
              <a:solidFill>
                <a:srgbClr val="346C80"/>
              </a:solidFill>
              <a:latin typeface="Arial" panose="020B0604020202020204" pitchFamily="34" charset="0"/>
              <a:cs typeface="Arial" panose="020B0604020202020204" pitchFamily="34" charset="0"/>
            </a:endParaRPr>
          </a:p>
          <a:p>
            <a:pPr marR="5080" lvl="2">
              <a:lnSpc>
                <a:spcPts val="7640"/>
              </a:lnSpc>
            </a:pPr>
            <a:r>
              <a:rPr lang="sl-SI" sz="3200" kern="0" spc="-25">
                <a:solidFill>
                  <a:srgbClr val="346C80"/>
                </a:solidFill>
                <a:latin typeface="Arial" panose="020B0604020202020204" pitchFamily="34" charset="0"/>
                <a:cs typeface="Arial" panose="020B0604020202020204" pitchFamily="34" charset="0"/>
              </a:rPr>
              <a:t>- Kako </a:t>
            </a:r>
            <a:r>
              <a:rPr lang="sl-SI" sz="3200" kern="0" spc="-25" dirty="0">
                <a:solidFill>
                  <a:srgbClr val="346C80"/>
                </a:solidFill>
                <a:latin typeface="Arial" panose="020B0604020202020204" pitchFamily="34" charset="0"/>
                <a:cs typeface="Arial" panose="020B0604020202020204" pitchFamily="34" charset="0"/>
              </a:rPr>
              <a:t>pritegniti </a:t>
            </a:r>
            <a:r>
              <a:rPr lang="sl-SI" sz="3200" kern="0" spc="-25">
                <a:solidFill>
                  <a:srgbClr val="346C80"/>
                </a:solidFill>
                <a:latin typeface="Arial" panose="020B0604020202020204" pitchFamily="34" charset="0"/>
                <a:cs typeface="Arial" panose="020B0604020202020204" pitchFamily="34" charset="0"/>
              </a:rPr>
              <a:t>mlade? (4-minutna filmčka) </a:t>
            </a:r>
            <a:r>
              <a:rPr lang="sl-SI" sz="3200" kern="0" spc="-25" dirty="0">
                <a:solidFill>
                  <a:srgbClr val="346C80"/>
                </a:solidFill>
                <a:latin typeface="Arial" panose="020B0604020202020204" pitchFamily="34" charset="0"/>
                <a:cs typeface="Arial" panose="020B0604020202020204" pitchFamily="34" charset="0"/>
                <a:hlinkClick r:id="rId4"/>
              </a:rPr>
              <a:t>https://www.podjetniski-portal.si</a:t>
            </a:r>
            <a:r>
              <a:rPr lang="sl-SI" sz="3200" kern="0" spc="-25">
                <a:solidFill>
                  <a:srgbClr val="346C80"/>
                </a:solidFill>
                <a:latin typeface="Arial" panose="020B0604020202020204" pitchFamily="34" charset="0"/>
                <a:cs typeface="Arial" panose="020B0604020202020204" pitchFamily="34" charset="0"/>
                <a:hlinkClick r:id="rId4"/>
              </a:rPr>
              <a:t>/mladi-in-podjetnistvo</a:t>
            </a:r>
            <a:endParaRPr lang="sl-SI" sz="3200" kern="0" spc="-25">
              <a:solidFill>
                <a:srgbClr val="346C80"/>
              </a:solidFill>
              <a:latin typeface="Arial" panose="020B0604020202020204" pitchFamily="34" charset="0"/>
              <a:cs typeface="Arial" panose="020B0604020202020204" pitchFamily="34" charset="0"/>
            </a:endParaRPr>
          </a:p>
          <a:p>
            <a:pPr marR="5080" lvl="2">
              <a:lnSpc>
                <a:spcPts val="7640"/>
              </a:lnSpc>
            </a:pPr>
            <a:endParaRPr lang="sl-SI" sz="3200" kern="0" spc="-25" dirty="0">
              <a:solidFill>
                <a:srgbClr val="346C80"/>
              </a:solidFill>
              <a:latin typeface="Arial" panose="020B0604020202020204" pitchFamily="34" charset="0"/>
              <a:cs typeface="Arial" panose="020B0604020202020204" pitchFamily="34" charset="0"/>
            </a:endParaRPr>
          </a:p>
          <a:p>
            <a:pPr marR="5080" algn="l">
              <a:lnSpc>
                <a:spcPts val="7640"/>
              </a:lnSpc>
            </a:pPr>
            <a:r>
              <a:rPr lang="sl-SI" sz="3200" kern="0" spc="-25">
                <a:solidFill>
                  <a:srgbClr val="346C80"/>
                </a:solidFill>
                <a:latin typeface="Arial Black" panose="020B0A04020102020204" pitchFamily="34" charset="0"/>
              </a:rPr>
              <a:t>	</a:t>
            </a:r>
          </a:p>
          <a:p>
            <a:pPr marR="5080" algn="l">
              <a:lnSpc>
                <a:spcPts val="7640"/>
              </a:lnSpc>
            </a:pPr>
            <a:endParaRPr lang="sl-SI" sz="3200" kern="0" spc="-25">
              <a:solidFill>
                <a:srgbClr val="346C80"/>
              </a:solidFill>
              <a:latin typeface="Arial Black" panose="020B0A04020102020204" pitchFamily="34" charset="0"/>
              <a:cs typeface="Arial" panose="020B0604020202020204" pitchFamily="34" charset="0"/>
            </a:endParaRPr>
          </a:p>
          <a:p>
            <a:pPr marR="5080" algn="l">
              <a:lnSpc>
                <a:spcPts val="7640"/>
              </a:lnSpc>
            </a:pPr>
            <a:endParaRPr lang="sl-SI" sz="3200" kern="0" spc="-25">
              <a:solidFill>
                <a:srgbClr val="346C80"/>
              </a:solidFill>
              <a:latin typeface="Arial" panose="020B0604020202020204" pitchFamily="34" charset="0"/>
              <a:cs typeface="Arial" panose="020B0604020202020204" pitchFamily="34" charset="0"/>
            </a:endParaRPr>
          </a:p>
          <a:p>
            <a:pPr marR="5080" algn="l">
              <a:lnSpc>
                <a:spcPts val="7640"/>
              </a:lnSpc>
            </a:pPr>
            <a:endParaRPr lang="da-DK" sz="3200" kern="0" spc="15" dirty="0">
              <a:solidFill>
                <a:srgbClr val="346C80"/>
              </a:solidFill>
              <a:latin typeface="Arial Black" panose="020B0A04020102020204" pitchFamily="34" charset="0"/>
            </a:endParaRPr>
          </a:p>
        </p:txBody>
      </p:sp>
      <p:pic>
        <p:nvPicPr>
          <p:cNvPr id="3" name="Slika 2">
            <a:extLst>
              <a:ext uri="{FF2B5EF4-FFF2-40B4-BE49-F238E27FC236}">
                <a16:creationId xmlns:a16="http://schemas.microsoft.com/office/drawing/2014/main" id="{B8D0A978-8039-5E37-5F10-3E99A150CF27}"/>
              </a:ext>
            </a:extLst>
          </p:cNvPr>
          <p:cNvPicPr>
            <a:picLocks noChangeAspect="1"/>
          </p:cNvPicPr>
          <p:nvPr/>
        </p:nvPicPr>
        <p:blipFill>
          <a:blip r:embed="rId5"/>
          <a:stretch>
            <a:fillRect/>
          </a:stretch>
        </p:blipFill>
        <p:spPr>
          <a:xfrm>
            <a:off x="1579156" y="5271217"/>
            <a:ext cx="7642708" cy="4367262"/>
          </a:xfrm>
          <a:prstGeom prst="rect">
            <a:avLst/>
          </a:prstGeom>
        </p:spPr>
      </p:pic>
      <p:pic>
        <p:nvPicPr>
          <p:cNvPr id="4" name="Slika 3">
            <a:extLst>
              <a:ext uri="{FF2B5EF4-FFF2-40B4-BE49-F238E27FC236}">
                <a16:creationId xmlns:a16="http://schemas.microsoft.com/office/drawing/2014/main" id="{82792CA1-C344-5E6F-69B8-9EA1353805F9}"/>
              </a:ext>
            </a:extLst>
          </p:cNvPr>
          <p:cNvPicPr>
            <a:picLocks noChangeAspect="1"/>
          </p:cNvPicPr>
          <p:nvPr/>
        </p:nvPicPr>
        <p:blipFill>
          <a:blip r:embed="rId6"/>
          <a:stretch>
            <a:fillRect/>
          </a:stretch>
        </p:blipFill>
        <p:spPr>
          <a:xfrm>
            <a:off x="9422595" y="5271217"/>
            <a:ext cx="7300091" cy="4367262"/>
          </a:xfrm>
          <a:prstGeom prst="rect">
            <a:avLst/>
          </a:prstGeom>
        </p:spPr>
      </p:pic>
    </p:spTree>
    <p:extLst>
      <p:ext uri="{BB962C8B-B14F-4D97-AF65-F5344CB8AC3E}">
        <p14:creationId xmlns:p14="http://schemas.microsoft.com/office/powerpoint/2010/main" val="269113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5721943" y="1271093"/>
            <a:ext cx="10309554" cy="1033937"/>
          </a:xfrm>
          <a:prstGeom prst="rect">
            <a:avLst/>
          </a:prstGeom>
        </p:spPr>
        <p:txBody>
          <a:bodyPr vert="horz" wrap="square" lIns="0" tIns="161290" rIns="0" bIns="0" rtlCol="0">
            <a:spAutoFit/>
          </a:bodyPr>
          <a:lstStyle>
            <a:lvl1pPr>
              <a:defRPr>
                <a:latin typeface="+mj-lt"/>
                <a:ea typeface="+mj-ea"/>
                <a:cs typeface="+mj-cs"/>
              </a:defRPr>
            </a:lvl1pPr>
          </a:lstStyle>
          <a:p>
            <a:pPr marR="5080" algn="l">
              <a:lnSpc>
                <a:spcPts val="7640"/>
              </a:lnSpc>
            </a:pPr>
            <a:r>
              <a:rPr lang="sl-SI" sz="4800" b="1" kern="0" spc="-25">
                <a:solidFill>
                  <a:schemeClr val="accent3">
                    <a:lumMod val="75000"/>
                  </a:schemeClr>
                </a:solidFill>
                <a:latin typeface="Arial" panose="020B0604020202020204" pitchFamily="34" charset="0"/>
                <a:cs typeface="Arial" panose="020B0604020202020204" pitchFamily="34" charset="0"/>
              </a:rPr>
              <a:t>Vprašanja in odgovori</a:t>
            </a:r>
            <a:endParaRPr lang="sl-SI" sz="4800" b="1" kern="0" spc="-25" dirty="0">
              <a:solidFill>
                <a:schemeClr val="accent3">
                  <a:lumMod val="75000"/>
                </a:schemeClr>
              </a:solidFill>
              <a:latin typeface="Arial" panose="020B0604020202020204" pitchFamily="34" charset="0"/>
              <a:cs typeface="Arial" panose="020B0604020202020204" pitchFamily="34" charset="0"/>
            </a:endParaRPr>
          </a:p>
        </p:txBody>
      </p:sp>
      <p:sp>
        <p:nvSpPr>
          <p:cNvPr id="3" name="PoljeZBesedilom 2">
            <a:extLst>
              <a:ext uri="{FF2B5EF4-FFF2-40B4-BE49-F238E27FC236}">
                <a16:creationId xmlns:a16="http://schemas.microsoft.com/office/drawing/2014/main" id="{CC55BECC-4459-6150-81EB-6C2DAF7CA281}"/>
              </a:ext>
            </a:extLst>
          </p:cNvPr>
          <p:cNvSpPr txBox="1"/>
          <p:nvPr/>
        </p:nvSpPr>
        <p:spPr>
          <a:xfrm>
            <a:off x="556137" y="4275568"/>
            <a:ext cx="19379380" cy="6740307"/>
          </a:xfrm>
          <a:prstGeom prst="rect">
            <a:avLst/>
          </a:prstGeom>
          <a:noFill/>
        </p:spPr>
        <p:txBody>
          <a:bodyPr wrap="square" rtlCol="0">
            <a:spAutoFit/>
          </a:bodyPr>
          <a:lstStyle/>
          <a:p>
            <a:r>
              <a:rPr lang="sl-SI"/>
              <a:t>1.	</a:t>
            </a:r>
          </a:p>
          <a:p>
            <a:r>
              <a:rPr lang="sl-SI"/>
              <a:t>V: Naša šola namerava prijaviti dve izvedbi C aktivnosti. Ali sta lahko v enakem terminu in z istim zunanjim podjetniškim mentorjem?</a:t>
            </a:r>
          </a:p>
          <a:p>
            <a:r>
              <a:rPr lang="sl-SI"/>
              <a:t>O: Javni poziv v točki 5.2 določa, da mora šola zagotoviti na aktivnosti C najmanj 10 prisotnih učencev. Če bo šola imela najmanj 20 zainteresiranih prisotnih učencev, lahko prijavi dve izvedbi aktivnosti C, v vsaki po najmanj 10 učencev, vendar aktivnosti ne moreta potekati v enakem (istem) terminu, kar bo razvidno tudi iz poročil in priloženih list prisotnosti po datumih (oz. izpis iz eAsistenta). Šola lahko za obe izvedbi aktivnosti angažira istega zunanjega podjetniškega mentorja. </a:t>
            </a:r>
          </a:p>
          <a:p>
            <a:endParaRPr lang="sl-SI"/>
          </a:p>
          <a:p>
            <a:r>
              <a:rPr lang="sl-SI"/>
              <a:t>2.</a:t>
            </a:r>
          </a:p>
          <a:p>
            <a:r>
              <a:rPr lang="sl-SI"/>
              <a:t>V: Zanima me ali se moramo ponovno prijaviti na izobraževanje, če sem ga opravila lani za aktivnost B, letos pa se bomo udeležili aktivnosti A? Hvala za odgovor.</a:t>
            </a:r>
          </a:p>
          <a:p>
            <a:endParaRPr lang="sl-SI"/>
          </a:p>
          <a:p>
            <a:r>
              <a:rPr lang="sl-SI"/>
              <a:t>Točka 5.4. javnega poziva določa (tretja točka): »Učitelj, ki sodeluje pri izvedbi, se mora udeležiti usposabljanja za učitelje, ki ga organizira SPIRIT Slovenija, in sicer za aktivnost, ki jo bo izvajal. V kolikor se je usposabljanja že udeležil v preteklosti, je udeležba na usposabljanju zaželena, ni pa obvezna.«  </a:t>
            </a:r>
          </a:p>
          <a:p>
            <a:r>
              <a:rPr lang="sl-SI"/>
              <a:t>Če boste torej izvajali aktivnost A, morate imeti opravljeno usposabljanje za aktivnost A – delavnico Z ustvarjalnostjo in inovativnostjo do podjetnosti.</a:t>
            </a:r>
          </a:p>
          <a:p>
            <a:r>
              <a:rPr lang="sl-SI"/>
              <a:t>To 2-dnevno usposabljanje (16 ur) smo letos prijavili na javni razpis za vpis v katalog Katis in že določili datum in kraj usposabljanja: Ljubljana, 13.-14.9.2024 in Maribor, 20.-21.9.2024.</a:t>
            </a:r>
          </a:p>
          <a:p>
            <a:endParaRPr lang="sl-SI"/>
          </a:p>
          <a:p>
            <a:r>
              <a:rPr lang="sl-SI"/>
              <a:t>3.</a:t>
            </a:r>
          </a:p>
          <a:p>
            <a:r>
              <a:rPr lang="sl-SI"/>
              <a:t>V: Kako dokazovati doseganje dodatnih pogojev za zunanjega mentorja?</a:t>
            </a:r>
          </a:p>
          <a:p>
            <a:r>
              <a:rPr lang="sl-SI"/>
              <a:t>O: Izpolnite obrazec 1 v polju z navedbami, ki dokazujejo relevantno preteklo delo zunanjega mentorja, iz katerega je razvidno, da izpolnjuje posebne pogoje za zunanjega mentorja kot jih določa javni poziv. Obenem pa zakoniti zastopnik zavoda, ki podpiše Izjavo, s svojim podpisom 'pod materialno in kazensko odgovornostjo izjavlja, da:</a:t>
            </a:r>
          </a:p>
          <a:p>
            <a:r>
              <a:rPr lang="sl-SI"/>
              <a:t>− </a:t>
            </a:r>
            <a:r>
              <a:rPr lang="sl-SI" u="sng"/>
              <a:t>se je seznanil in se strinja z vsemi pogoji in zahtevami, ki so navedeni v javnem pozivu in pozivni dokumentaciji ter jih v celoti sprejema;</a:t>
            </a:r>
          </a:p>
          <a:p>
            <a:r>
              <a:rPr lang="sl-SI"/>
              <a:t>− se je seznanil z vsebino vzorca pogodbe o izvajanju aktivnosti in z njo soglaša;</a:t>
            </a:r>
          </a:p>
          <a:p>
            <a:r>
              <a:rPr lang="sl-SI"/>
              <a:t>− </a:t>
            </a:r>
            <a:r>
              <a:rPr lang="sl-SI" u="sng"/>
              <a:t>jamči, da so vse navedbe, ki so podane v vlogi, resnične in ustrezajo dejanskemu stanju; …'</a:t>
            </a:r>
          </a:p>
          <a:p>
            <a:r>
              <a:rPr lang="sl-SI"/>
              <a:t>Zakoniti zastopnik tako s podpisom izjave jamči tudi doseganje dodatnih pogojev za zunanjega mentorja, ki jih le-ta verjetno lahko izkaže z ustreznimi dokazili. </a:t>
            </a:r>
          </a:p>
          <a:p>
            <a:r>
              <a:rPr lang="sl-SI"/>
              <a:t>Na SPIRIT Slovenija dodatnih pogojev ne preverjamo.</a:t>
            </a:r>
          </a:p>
          <a:p>
            <a:endParaRPr lang="sl-SI"/>
          </a:p>
        </p:txBody>
      </p:sp>
      <p:sp>
        <p:nvSpPr>
          <p:cNvPr id="4" name="PoljeZBesedilom 3">
            <a:extLst>
              <a:ext uri="{FF2B5EF4-FFF2-40B4-BE49-F238E27FC236}">
                <a16:creationId xmlns:a16="http://schemas.microsoft.com/office/drawing/2014/main" id="{42002FD6-3C12-D932-0629-B5EC8E747071}"/>
              </a:ext>
            </a:extLst>
          </p:cNvPr>
          <p:cNvSpPr txBox="1"/>
          <p:nvPr/>
        </p:nvSpPr>
        <p:spPr>
          <a:xfrm>
            <a:off x="556137" y="3044462"/>
            <a:ext cx="19547963" cy="1231106"/>
          </a:xfrm>
          <a:prstGeom prst="rect">
            <a:avLst/>
          </a:prstGeom>
          <a:noFill/>
        </p:spPr>
        <p:txBody>
          <a:bodyPr wrap="square" rtlCol="0">
            <a:spAutoFit/>
          </a:bodyPr>
          <a:lstStyle/>
          <a:p>
            <a:r>
              <a:rPr lang="sl-SI" sz="2800">
                <a:solidFill>
                  <a:srgbClr val="346C80"/>
                </a:solidFill>
              </a:rPr>
              <a:t>Pisno na mladi@spiritslovenia.si, do najkasneje 5 dni do izteka roka  za oddajo vloge. </a:t>
            </a:r>
          </a:p>
          <a:p>
            <a:r>
              <a:rPr lang="sl-SI" sz="2800">
                <a:solidFill>
                  <a:srgbClr val="346C80"/>
                </a:solidFill>
              </a:rPr>
              <a:t>Objava na spletni strani, kjer je objavljen javni poziv.</a:t>
            </a:r>
            <a:endParaRPr lang="sl-SI" sz="2800"/>
          </a:p>
          <a:p>
            <a:endParaRPr lang="sl-SI"/>
          </a:p>
        </p:txBody>
      </p:sp>
    </p:spTree>
    <p:extLst>
      <p:ext uri="{BB962C8B-B14F-4D97-AF65-F5344CB8AC3E}">
        <p14:creationId xmlns:p14="http://schemas.microsoft.com/office/powerpoint/2010/main" val="4145405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
            <a:extLst>
              <a:ext uri="{FF2B5EF4-FFF2-40B4-BE49-F238E27FC236}">
                <a16:creationId xmlns:a16="http://schemas.microsoft.com/office/drawing/2014/main" id="{1794D511-5CF8-4D27-BCD5-87CE4C79A004}"/>
              </a:ext>
            </a:extLst>
          </p:cNvPr>
          <p:cNvSpPr txBox="1"/>
          <p:nvPr/>
        </p:nvSpPr>
        <p:spPr>
          <a:xfrm>
            <a:off x="6960628" y="3493355"/>
            <a:ext cx="11653388" cy="5663089"/>
          </a:xfrm>
          <a:prstGeom prst="rect">
            <a:avLst/>
          </a:prstGeom>
        </p:spPr>
        <p:txBody>
          <a:bodyPr vert="horz" wrap="square" lIns="0" tIns="147320" rIns="0" bIns="0" rtlCol="0">
            <a:spAutoFit/>
          </a:bodyPr>
          <a:lstStyle/>
          <a:p>
            <a:pPr marL="12700" marR="5080">
              <a:lnSpc>
                <a:spcPts val="8930"/>
              </a:lnSpc>
              <a:spcBef>
                <a:spcPts val="1160"/>
              </a:spcBef>
            </a:pPr>
            <a:r>
              <a:rPr lang="sl-SI" sz="4800" b="1" spc="-95" dirty="0">
                <a:solidFill>
                  <a:srgbClr val="FFFFFF"/>
                </a:solidFill>
                <a:latin typeface="Arial" panose="020B0604020202020204" pitchFamily="34" charset="0"/>
                <a:cs typeface="Arial" panose="020B0604020202020204" pitchFamily="34" charset="0"/>
              </a:rPr>
              <a:t>HVALA </a:t>
            </a:r>
            <a:r>
              <a:rPr lang="sl-SI" sz="4800" b="1" spc="-95">
                <a:solidFill>
                  <a:srgbClr val="FFFFFF"/>
                </a:solidFill>
                <a:latin typeface="Arial" panose="020B0604020202020204" pitchFamily="34" charset="0"/>
                <a:cs typeface="Arial" panose="020B0604020202020204" pitchFamily="34" charset="0"/>
              </a:rPr>
              <a:t>ZA POZORNOST</a:t>
            </a:r>
            <a:endParaRPr lang="sl-SI" sz="4800" b="1" spc="-95" dirty="0">
              <a:solidFill>
                <a:srgbClr val="FFFFFF"/>
              </a:solidFill>
              <a:latin typeface="Arial" panose="020B0604020202020204" pitchFamily="34" charset="0"/>
              <a:cs typeface="Arial" panose="020B0604020202020204" pitchFamily="34" charset="0"/>
            </a:endParaRPr>
          </a:p>
          <a:p>
            <a:pPr marL="12700" marR="5080">
              <a:lnSpc>
                <a:spcPts val="8930"/>
              </a:lnSpc>
              <a:spcBef>
                <a:spcPts val="1160"/>
              </a:spcBef>
            </a:pPr>
            <a:r>
              <a:rPr lang="sl-SI" sz="4000" spc="-95"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https://www.podjetniski-portal.si/mladi-in-podjetnistvo</a:t>
            </a:r>
            <a:endParaRPr lang="sl-SI" sz="4000" spc="-95" dirty="0">
              <a:solidFill>
                <a:srgbClr val="FFFFFF"/>
              </a:solidFill>
              <a:latin typeface="Arial" panose="020B0604020202020204" pitchFamily="34" charset="0"/>
              <a:cs typeface="Arial" panose="020B0604020202020204" pitchFamily="34" charset="0"/>
            </a:endParaRPr>
          </a:p>
          <a:p>
            <a:pPr marL="12700" marR="5080">
              <a:spcBef>
                <a:spcPts val="1160"/>
              </a:spcBef>
            </a:pPr>
            <a:endParaRPr lang="sl-SI" sz="4000" spc="-95" dirty="0">
              <a:solidFill>
                <a:srgbClr val="FFFFFF"/>
              </a:solidFill>
              <a:latin typeface="Arial" panose="020B0604020202020204" pitchFamily="34" charset="0"/>
              <a:cs typeface="Arial" panose="020B0604020202020204" pitchFamily="34" charset="0"/>
            </a:endParaRPr>
          </a:p>
          <a:p>
            <a:pPr marL="12700" marR="5080">
              <a:spcBef>
                <a:spcPts val="1160"/>
              </a:spcBef>
            </a:pPr>
            <a:r>
              <a:rPr lang="sl-SI" sz="4000" spc="-95"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mladi@spiritslovenia.si</a:t>
            </a:r>
            <a:endParaRPr lang="sl-SI" sz="4000" spc="-95" dirty="0">
              <a:solidFill>
                <a:schemeClr val="bg1"/>
              </a:solidFill>
              <a:latin typeface="Arial" panose="020B0604020202020204" pitchFamily="34" charset="0"/>
              <a:cs typeface="Arial" panose="020B0604020202020204" pitchFamily="34" charset="0"/>
            </a:endParaRPr>
          </a:p>
          <a:p>
            <a:pPr marL="12700" marR="5080">
              <a:spcBef>
                <a:spcPts val="1160"/>
              </a:spcBef>
            </a:pPr>
            <a:r>
              <a:rPr lang="sl-SI" sz="4000" spc="-95"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Ana.mrzlikar@spiritslovenia.si</a:t>
            </a:r>
            <a:endParaRPr lang="sl-SI" sz="4000" spc="-95" dirty="0">
              <a:solidFill>
                <a:schemeClr val="bg1"/>
              </a:solidFill>
              <a:latin typeface="Arial" panose="020B0604020202020204" pitchFamily="34" charset="0"/>
              <a:cs typeface="Arial" panose="020B0604020202020204" pitchFamily="34" charset="0"/>
            </a:endParaRPr>
          </a:p>
          <a:p>
            <a:pPr marL="12700" marR="5080">
              <a:spcBef>
                <a:spcPts val="1160"/>
              </a:spcBef>
            </a:pPr>
            <a:endParaRPr sz="4000" dirty="0">
              <a:latin typeface="Arial" panose="020B0604020202020204" pitchFamily="34" charset="0"/>
              <a:cs typeface="Arial" panose="020B0604020202020204" pitchFamily="34" charset="0"/>
            </a:endParaRPr>
          </a:p>
        </p:txBody>
      </p:sp>
      <p:pic>
        <p:nvPicPr>
          <p:cNvPr id="40" name="Slika 39">
            <a:extLst>
              <a:ext uri="{FF2B5EF4-FFF2-40B4-BE49-F238E27FC236}">
                <a16:creationId xmlns:a16="http://schemas.microsoft.com/office/drawing/2014/main" id="{51053AF7-BF63-43CB-8B36-E342491C2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2205" y="9446880"/>
            <a:ext cx="2384454" cy="504326"/>
          </a:xfrm>
          <a:prstGeom prst="rect">
            <a:avLst/>
          </a:prstGeom>
        </p:spPr>
      </p:pic>
      <p:pic>
        <p:nvPicPr>
          <p:cNvPr id="41" name="Slika 40">
            <a:extLst>
              <a:ext uri="{FF2B5EF4-FFF2-40B4-BE49-F238E27FC236}">
                <a16:creationId xmlns:a16="http://schemas.microsoft.com/office/drawing/2014/main" id="{0A1EBBB5-1CAD-4C27-BDCC-A4F7A476A3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2655" y="9466715"/>
            <a:ext cx="2527159" cy="438297"/>
          </a:xfrm>
          <a:prstGeom prst="rect">
            <a:avLst/>
          </a:prstGeom>
        </p:spPr>
      </p:pic>
      <p:pic>
        <p:nvPicPr>
          <p:cNvPr id="42" name="Slika 41">
            <a:extLst>
              <a:ext uri="{FF2B5EF4-FFF2-40B4-BE49-F238E27FC236}">
                <a16:creationId xmlns:a16="http://schemas.microsoft.com/office/drawing/2014/main" id="{D78A0D3E-2FC7-421C-9436-73C00BC14D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99711" y="9284677"/>
            <a:ext cx="1927878" cy="813196"/>
          </a:xfrm>
          <a:prstGeom prst="rect">
            <a:avLst/>
          </a:prstGeom>
        </p:spPr>
      </p:pic>
    </p:spTree>
    <p:extLst>
      <p:ext uri="{BB962C8B-B14F-4D97-AF65-F5344CB8AC3E}">
        <p14:creationId xmlns:p14="http://schemas.microsoft.com/office/powerpoint/2010/main" val="319497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731ED-DB04-1AB9-7F65-043AEC18B54E}"/>
            </a:ext>
          </a:extLst>
        </p:cNvPr>
        <p:cNvGrpSpPr/>
        <p:nvPr/>
      </p:nvGrpSpPr>
      <p:grpSpPr>
        <a:xfrm>
          <a:off x="0" y="0"/>
          <a:ext cx="0" cy="0"/>
          <a:chOff x="0" y="0"/>
          <a:chExt cx="0" cy="0"/>
        </a:xfrm>
      </p:grpSpPr>
      <p:sp>
        <p:nvSpPr>
          <p:cNvPr id="2" name="object 27">
            <a:extLst>
              <a:ext uri="{FF2B5EF4-FFF2-40B4-BE49-F238E27FC236}">
                <a16:creationId xmlns:a16="http://schemas.microsoft.com/office/drawing/2014/main" id="{BAA83EA6-ABB4-B7B8-89BC-AD33B88350C0}"/>
              </a:ext>
            </a:extLst>
          </p:cNvPr>
          <p:cNvSpPr txBox="1">
            <a:spLocks/>
          </p:cNvSpPr>
          <p:nvPr/>
        </p:nvSpPr>
        <p:spPr>
          <a:xfrm>
            <a:off x="1358253" y="791194"/>
            <a:ext cx="16721199" cy="8798947"/>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6000" kern="0" spc="-25">
                <a:solidFill>
                  <a:srgbClr val="346C80"/>
                </a:solidFill>
                <a:latin typeface="Arial" panose="020B0604020202020204" pitchFamily="34" charset="0"/>
                <a:cs typeface="Arial" panose="020B0604020202020204" pitchFamily="34" charset="0"/>
              </a:rPr>
              <a:t>Zaprosilo in vabilo</a:t>
            </a:r>
            <a:endParaRPr lang="sl-SI" sz="6000" kern="0" spc="-25" dirty="0">
              <a:solidFill>
                <a:srgbClr val="346C80"/>
              </a:solidFill>
              <a:latin typeface="Arial" panose="020B0604020202020204" pitchFamily="34" charset="0"/>
              <a:cs typeface="Arial" panose="020B0604020202020204" pitchFamily="34" charset="0"/>
            </a:endParaRPr>
          </a:p>
          <a:p>
            <a:pPr marR="5080" algn="l">
              <a:lnSpc>
                <a:spcPts val="7640"/>
              </a:lnSpc>
            </a:pPr>
            <a:endParaRPr lang="sl-SI" sz="7250" kern="0" spc="-25" dirty="0">
              <a:solidFill>
                <a:srgbClr val="346C80"/>
              </a:solidFill>
              <a:latin typeface="Arial Black" panose="020B0A04020102020204" pitchFamily="34" charset="0"/>
            </a:endParaRPr>
          </a:p>
          <a:p>
            <a:pPr marR="5080" lvl="2">
              <a:lnSpc>
                <a:spcPts val="7640"/>
              </a:lnSpc>
            </a:pPr>
            <a:r>
              <a:rPr lang="sl-SI" sz="320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t>1. 	MIKROFONI – prosimo za izklop</a:t>
            </a:r>
          </a:p>
          <a:p>
            <a:pPr marR="5080" lvl="2">
              <a:lnSpc>
                <a:spcPts val="7640"/>
              </a:lnSpc>
            </a:pPr>
            <a:endParaRPr lang="sl-SI" sz="320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endParaRPr>
          </a:p>
          <a:p>
            <a:pPr marR="5080" lvl="2">
              <a:lnSpc>
                <a:spcPts val="7640"/>
              </a:lnSpc>
            </a:pPr>
            <a:r>
              <a:rPr lang="sl-SI" sz="320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2. 	VPRAŠANJA postavljajte sproti (vklopite mikrofon in postavite vprašanje). </a:t>
            </a:r>
          </a:p>
          <a:p>
            <a:pPr marR="5080" lvl="2">
              <a:lnSpc>
                <a:spcPts val="7640"/>
              </a:lnSpc>
            </a:pPr>
            <a:r>
              <a:rPr lang="sl-SI" sz="320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Lahko pa napišete vprašanje v          – na ta vprašanja odgovorim na koncu</a:t>
            </a:r>
          </a:p>
          <a:p>
            <a:pPr marR="5080" lvl="2">
              <a:lnSpc>
                <a:spcPts val="7640"/>
              </a:lnSpc>
            </a:pPr>
            <a:br>
              <a:rPr lang="sl-SI" sz="320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rPr>
            </a:br>
            <a:br>
              <a:rPr lang="sl-SI" sz="32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br>
            <a:endParaRPr lang="da-DK" sz="3200" kern="0" spc="15" dirty="0">
              <a:solidFill>
                <a:srgbClr val="346C80"/>
              </a:solidFill>
              <a:latin typeface="Arial Black" panose="020B0A04020102020204" pitchFamily="34" charset="0"/>
            </a:endParaRPr>
          </a:p>
        </p:txBody>
      </p:sp>
      <p:sp>
        <p:nvSpPr>
          <p:cNvPr id="3" name="Oblaček govora: elipsa 2">
            <a:extLst>
              <a:ext uri="{FF2B5EF4-FFF2-40B4-BE49-F238E27FC236}">
                <a16:creationId xmlns:a16="http://schemas.microsoft.com/office/drawing/2014/main" id="{97A30E45-E0A7-C800-F088-65F82B00CDEB}"/>
              </a:ext>
            </a:extLst>
          </p:cNvPr>
          <p:cNvSpPr/>
          <p:nvPr/>
        </p:nvSpPr>
        <p:spPr>
          <a:xfrm>
            <a:off x="8843276" y="6069724"/>
            <a:ext cx="773690" cy="56535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333293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2757518" y="2713705"/>
            <a:ext cx="13922908" cy="4897303"/>
          </a:xfrm>
          <a:prstGeom prst="rect">
            <a:avLst/>
          </a:prstGeom>
        </p:spPr>
        <p:txBody>
          <a:bodyPr vert="horz" wrap="square" lIns="0" tIns="161290" rIns="0" bIns="0" rtlCol="0">
            <a:spAutoFit/>
          </a:bodyPr>
          <a:lstStyle>
            <a:lvl1pPr>
              <a:defRPr>
                <a:latin typeface="+mj-lt"/>
                <a:ea typeface="+mj-ea"/>
                <a:cs typeface="+mj-cs"/>
              </a:defRPr>
            </a:lvl1pPr>
          </a:lstStyle>
          <a:p>
            <a:pPr marL="914400" marR="5080" indent="-914400" algn="l">
              <a:lnSpc>
                <a:spcPts val="7640"/>
              </a:lnSpc>
              <a:buAutoNum type="arabicPeriod"/>
            </a:pPr>
            <a:r>
              <a:rPr lang="sl-SI" sz="5400" b="1" kern="0" spc="-25" dirty="0">
                <a:solidFill>
                  <a:schemeClr val="accent3">
                    <a:lumMod val="75000"/>
                  </a:schemeClr>
                </a:solidFill>
                <a:latin typeface="Arial" panose="020B0604020202020204" pitchFamily="34" charset="0"/>
                <a:cs typeface="Arial" panose="020B0604020202020204" pitchFamily="34" charset="0"/>
              </a:rPr>
              <a:t>Predstavitev JP </a:t>
            </a:r>
            <a:r>
              <a:rPr lang="sl-SI" sz="5400" b="1" kern="0" spc="-25">
                <a:solidFill>
                  <a:schemeClr val="accent3">
                    <a:lumMod val="75000"/>
                  </a:schemeClr>
                </a:solidFill>
                <a:latin typeface="Arial" panose="020B0604020202020204" pitchFamily="34" charset="0"/>
                <a:cs typeface="Arial" panose="020B0604020202020204" pitchFamily="34" charset="0"/>
              </a:rPr>
              <a:t>MLADI 2025/2026</a:t>
            </a:r>
          </a:p>
          <a:p>
            <a:pPr marR="5080" algn="l">
              <a:lnSpc>
                <a:spcPts val="7640"/>
              </a:lnSpc>
            </a:pPr>
            <a:endParaRPr lang="sl-SI" sz="5400" kern="0" spc="-25">
              <a:solidFill>
                <a:srgbClr val="346C80"/>
              </a:solidFill>
              <a:latin typeface="Arial" panose="020B0604020202020204" pitchFamily="34" charset="0"/>
              <a:cs typeface="Arial" panose="020B0604020202020204" pitchFamily="34" charset="0"/>
            </a:endParaRPr>
          </a:p>
          <a:p>
            <a:pPr marR="5080" algn="ctr">
              <a:lnSpc>
                <a:spcPts val="7640"/>
              </a:lnSpc>
            </a:pPr>
            <a:r>
              <a:rPr lang="sl-SI" sz="3200" kern="0" spc="-25">
                <a:solidFill>
                  <a:srgbClr val="346C80"/>
                </a:solidFill>
                <a:latin typeface="Arial" panose="020B0604020202020204" pitchFamily="34" charset="0"/>
                <a:cs typeface="Arial" panose="020B0604020202020204" pitchFamily="34" charset="0"/>
              </a:rPr>
              <a:t>Javni poziv osnovnim in srednjim šolam za dodelitev spodbud namenjenih izvajanju aktivnosti za spodbujanje ustvarjalnosti, podjetnosti in inovativnosti med mladimi v letih 2025/2026</a:t>
            </a:r>
            <a:endParaRPr lang="da-DK" sz="3200" kern="0" spc="15" dirty="0">
              <a:solidFill>
                <a:srgbClr val="346C80"/>
              </a:solidFill>
              <a:latin typeface="Arial Black" panose="020B0A04020102020204" pitchFamily="34" charset="0"/>
            </a:endParaRPr>
          </a:p>
        </p:txBody>
      </p:sp>
    </p:spTree>
    <p:extLst>
      <p:ext uri="{BB962C8B-B14F-4D97-AF65-F5344CB8AC3E}">
        <p14:creationId xmlns:p14="http://schemas.microsoft.com/office/powerpoint/2010/main" val="251582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530942" y="339213"/>
            <a:ext cx="17771806" cy="9919382"/>
          </a:xfrm>
          <a:prstGeom prst="rect">
            <a:avLst/>
          </a:prstGeom>
        </p:spPr>
        <p:txBody>
          <a:bodyPr vert="horz" wrap="square" lIns="0" tIns="161290" rIns="0" bIns="0" rtlCol="0">
            <a:spAutoFit/>
          </a:bodyPr>
          <a:lstStyle>
            <a:lvl1pPr>
              <a:defRPr>
                <a:latin typeface="+mj-lt"/>
                <a:ea typeface="+mj-ea"/>
                <a:cs typeface="+mj-cs"/>
              </a:defRPr>
            </a:lvl1pPr>
          </a:lstStyle>
          <a:p>
            <a:pPr marR="5080" algn="ctr">
              <a:lnSpc>
                <a:spcPts val="7640"/>
              </a:lnSpc>
            </a:pPr>
            <a:r>
              <a:rPr lang="sl-SI" sz="3600" b="1" kern="0" spc="-25">
                <a:solidFill>
                  <a:srgbClr val="346C80"/>
                </a:solidFill>
                <a:latin typeface="Arial" panose="020B0604020202020204" pitchFamily="34" charset="0"/>
                <a:cs typeface="Arial" panose="020B0604020202020204" pitchFamily="34" charset="0"/>
              </a:rPr>
              <a:t>SPIRIT Slovenija, javna agencija  </a:t>
            </a:r>
          </a:p>
          <a:p>
            <a:pPr marR="5080" algn="ctr">
              <a:lnSpc>
                <a:spcPts val="7640"/>
              </a:lnSpc>
            </a:pPr>
            <a:r>
              <a:rPr lang="sl-SI" sz="2400" kern="0" spc="-25">
                <a:solidFill>
                  <a:srgbClr val="346C80"/>
                </a:solidFill>
                <a:latin typeface="Arial" panose="020B0604020202020204" pitchFamily="34" charset="0"/>
                <a:cs typeface="Arial" panose="020B0604020202020204" pitchFamily="34" charset="0"/>
              </a:rPr>
              <a:t>izvajalska agencija Ministrstva za gospodarstvo, turizem in šport - MGTŠ </a:t>
            </a:r>
            <a:endParaRPr lang="sl-SI" sz="3600" kern="0" spc="-25">
              <a:solidFill>
                <a:srgbClr val="346C80"/>
              </a:solidFill>
              <a:latin typeface="Arial" panose="020B0604020202020204" pitchFamily="34" charset="0"/>
              <a:cs typeface="Arial" panose="020B0604020202020204" pitchFamily="34" charset="0"/>
            </a:endParaRPr>
          </a:p>
          <a:p>
            <a:pPr marR="5080" algn="l">
              <a:lnSpc>
                <a:spcPts val="7640"/>
              </a:lnSpc>
            </a:pPr>
            <a:r>
              <a:rPr lang="sl-SI" sz="3200" kern="0" spc="-25">
                <a:solidFill>
                  <a:srgbClr val="346C80"/>
                </a:solidFill>
                <a:latin typeface="Arial" panose="020B0604020202020204" pitchFamily="34" charset="0"/>
                <a:cs typeface="Arial" panose="020B0604020202020204" pitchFamily="34" charset="0"/>
              </a:rPr>
              <a:t>		</a:t>
            </a:r>
          </a:p>
          <a:p>
            <a:pPr marR="5080" algn="l">
              <a:lnSpc>
                <a:spcPts val="7640"/>
              </a:lnSpc>
            </a:pPr>
            <a:endParaRPr lang="sl-SI" sz="3200" kern="0" spc="-25">
              <a:solidFill>
                <a:srgbClr val="346C80"/>
              </a:solidFill>
              <a:latin typeface="Arial" panose="020B0604020202020204" pitchFamily="34" charset="0"/>
              <a:cs typeface="Arial" panose="020B0604020202020204" pitchFamily="34" charset="0"/>
            </a:endParaRPr>
          </a:p>
          <a:p>
            <a:pPr marR="5080" algn="l">
              <a:lnSpc>
                <a:spcPts val="7640"/>
              </a:lnSpc>
            </a:pPr>
            <a:endParaRPr lang="sl-SI" sz="3200" kern="0" spc="-25">
              <a:solidFill>
                <a:srgbClr val="346C80"/>
              </a:solidFill>
              <a:latin typeface="Arial" panose="020B0604020202020204" pitchFamily="34" charset="0"/>
              <a:cs typeface="Arial" panose="020B0604020202020204" pitchFamily="34" charset="0"/>
            </a:endParaRPr>
          </a:p>
          <a:p>
            <a:pPr marR="5080" algn="l">
              <a:lnSpc>
                <a:spcPts val="7640"/>
              </a:lnSpc>
            </a:pPr>
            <a:r>
              <a:rPr lang="sl-SI" sz="3200" kern="0" spc="-25">
                <a:solidFill>
                  <a:srgbClr val="346C80"/>
                </a:solidFill>
                <a:latin typeface="Arial" panose="020B0604020202020204" pitchFamily="34" charset="0"/>
                <a:cs typeface="Arial" panose="020B0604020202020204" pitchFamily="34" charset="0"/>
              </a:rPr>
              <a:t>	</a:t>
            </a:r>
            <a:r>
              <a:rPr lang="sl-SI" sz="3200" b="1">
                <a:solidFill>
                  <a:schemeClr val="accent5">
                    <a:lumMod val="50000"/>
                  </a:schemeClr>
                </a:solidFill>
                <a:effectLst/>
                <a:latin typeface="Arial" panose="020B0604020202020204" pitchFamily="34" charset="0"/>
                <a:ea typeface="Calibri" panose="020F0502020204030204" pitchFamily="34" charset="0"/>
              </a:rPr>
              <a:t>NAMEN spodbujanja kompetenc: ustvarjalnosti, inovativnosti in podjetnosti</a:t>
            </a:r>
          </a:p>
          <a:p>
            <a:pPr marR="5080"/>
            <a:r>
              <a:rPr lang="sl-SI" sz="3200" b="1">
                <a:solidFill>
                  <a:schemeClr val="accent5">
                    <a:lumMod val="50000"/>
                  </a:schemeClr>
                </a:solidFill>
                <a:effectLst/>
                <a:latin typeface="Arial" panose="020B0604020202020204" pitchFamily="34" charset="0"/>
                <a:ea typeface="Calibri" panose="020F0502020204030204" pitchFamily="34" charset="0"/>
              </a:rPr>
              <a:t>1. </a:t>
            </a:r>
            <a:r>
              <a:rPr lang="sl-SI" sz="2800" b="1">
                <a:solidFill>
                  <a:schemeClr val="accent5">
                    <a:lumMod val="50000"/>
                  </a:schemeClr>
                </a:solidFill>
                <a:effectLst/>
                <a:latin typeface="Arial" panose="020B0604020202020204" pitchFamily="34" charset="0"/>
                <a:ea typeface="Calibri" panose="020F0502020204030204" pitchFamily="34" charset="0"/>
              </a:rPr>
              <a:t>Priprava na prihodnost </a:t>
            </a:r>
            <a:r>
              <a:rPr lang="sl-SI">
                <a:solidFill>
                  <a:schemeClr val="accent5">
                    <a:lumMod val="50000"/>
                  </a:schemeClr>
                </a:solidFill>
                <a:effectLst/>
                <a:latin typeface="Arial" panose="020B0604020202020204" pitchFamily="34" charset="0"/>
                <a:ea typeface="Calibri" panose="020F0502020204030204" pitchFamily="34" charset="0"/>
              </a:rPr>
              <a:t>Družba in trg dela se hitro spreminjata zaradi tehnološkega razvoja, podnebnih sprememb in globalizacije. Mladi bodo morali reševati izzive, ki danes še ne obstajajo, ter opravljati poklice, ki jih še ne poznamo. Ustvarjalnost, inovativnost in podjetnost jim dajejo orodja za prožno, samoiniciativno in odgovorno delovanje v takem okolju. </a:t>
            </a:r>
            <a:r>
              <a:rPr lang="sl-SI" sz="2800" b="1">
                <a:solidFill>
                  <a:schemeClr val="accent5">
                    <a:lumMod val="50000"/>
                  </a:schemeClr>
                </a:solidFill>
                <a:effectLst/>
                <a:latin typeface="Arial" panose="020B0604020202020204" pitchFamily="34" charset="0"/>
                <a:ea typeface="Calibri" panose="020F0502020204030204" pitchFamily="34" charset="0"/>
              </a:rPr>
              <a:t>2.</a:t>
            </a:r>
            <a:r>
              <a:rPr lang="sl-SI" sz="2800">
                <a:solidFill>
                  <a:schemeClr val="accent5">
                    <a:lumMod val="50000"/>
                  </a:schemeClr>
                </a:solidFill>
                <a:effectLst/>
                <a:latin typeface="Arial" panose="020B0604020202020204" pitchFamily="34" charset="0"/>
                <a:ea typeface="Calibri" panose="020F0502020204030204" pitchFamily="34" charset="0"/>
              </a:rPr>
              <a:t> </a:t>
            </a:r>
            <a:r>
              <a:rPr lang="sl-SI" sz="2800" b="1">
                <a:solidFill>
                  <a:schemeClr val="accent5">
                    <a:lumMod val="50000"/>
                  </a:schemeClr>
                </a:solidFill>
                <a:effectLst/>
                <a:latin typeface="Arial" panose="020B0604020202020204" pitchFamily="34" charset="0"/>
                <a:ea typeface="Calibri" panose="020F0502020204030204" pitchFamily="34" charset="0"/>
              </a:rPr>
              <a:t>Razvoj osebnih potencialov </a:t>
            </a:r>
            <a:r>
              <a:rPr lang="sl-SI">
                <a:solidFill>
                  <a:schemeClr val="accent5">
                    <a:lumMod val="50000"/>
                  </a:schemeClr>
                </a:solidFill>
                <a:effectLst/>
                <a:latin typeface="Arial" panose="020B0604020202020204" pitchFamily="34" charset="0"/>
                <a:ea typeface="Calibri" panose="020F0502020204030204" pitchFamily="34" charset="0"/>
              </a:rPr>
              <a:t>Te kompetence krepijo samozavest, samostojnost, kritično mišljenje, sposobnost prevzemanja pobude in reševanja problemov. Mladi tako razvijajo občutek lastne učinkovitosti in zavest, da lahko prispevajo k izboljšavam v svoji skupnosti ali širši družbi.     </a:t>
            </a:r>
            <a:r>
              <a:rPr lang="sl-SI" sz="2800" b="1">
                <a:solidFill>
                  <a:schemeClr val="accent5">
                    <a:lumMod val="50000"/>
                  </a:schemeClr>
                </a:solidFill>
                <a:effectLst/>
                <a:latin typeface="Arial" panose="020B0604020202020204" pitchFamily="34" charset="0"/>
                <a:ea typeface="Calibri" panose="020F0502020204030204" pitchFamily="34" charset="0"/>
              </a:rPr>
              <a:t>3. Spodbujanje aktivnega državljanstva </a:t>
            </a:r>
            <a:r>
              <a:rPr lang="sl-SI">
                <a:solidFill>
                  <a:schemeClr val="accent5">
                    <a:lumMod val="50000"/>
                  </a:schemeClr>
                </a:solidFill>
                <a:effectLst/>
                <a:latin typeface="Arial" panose="020B0604020202020204" pitchFamily="34" charset="0"/>
                <a:ea typeface="Calibri" panose="020F0502020204030204" pitchFamily="34" charset="0"/>
              </a:rPr>
              <a:t>Podjetnost ne pomeni le ustanavljanja podjetij, ampak tudi aktivno delovanje za spremembe – v šoli, lokalni skupnosti ali na družbenem področju. Spodbujanje teh veščin prispeva k vzgoji odgovornih, zavzetih in solidarnih posameznikov. </a:t>
            </a:r>
            <a:r>
              <a:rPr lang="sl-SI" sz="2800" b="1">
                <a:solidFill>
                  <a:schemeClr val="accent5">
                    <a:lumMod val="50000"/>
                  </a:schemeClr>
                </a:solidFill>
                <a:effectLst/>
                <a:latin typeface="Arial" panose="020B0604020202020204" pitchFamily="34" charset="0"/>
                <a:ea typeface="Calibri" panose="020F0502020204030204" pitchFamily="34" charset="0"/>
              </a:rPr>
              <a:t>4. Povečanje zaposljivosti in ustvarjanje novih priložnosti </a:t>
            </a:r>
            <a:r>
              <a:rPr lang="sl-SI">
                <a:solidFill>
                  <a:schemeClr val="accent5">
                    <a:lumMod val="50000"/>
                  </a:schemeClr>
                </a:solidFill>
                <a:effectLst/>
                <a:latin typeface="Arial" panose="020B0604020202020204" pitchFamily="34" charset="0"/>
                <a:ea typeface="Calibri" panose="020F0502020204030204" pitchFamily="34" charset="0"/>
              </a:rPr>
              <a:t>Mladi z razvito podjetnostjo lažje prepoznajo in izkoristijo priložnosti – tako na trgu dela kot pri ustvarjanju lastnih projektov ali socialnih inovacij. S tem postajajo bolj zaposljivi in prispevajo k bolj dinamičnemu gospodarstvu. </a:t>
            </a:r>
            <a:r>
              <a:rPr lang="sl-SI" sz="2800" b="1">
                <a:solidFill>
                  <a:schemeClr val="accent5">
                    <a:lumMod val="50000"/>
                  </a:schemeClr>
                </a:solidFill>
                <a:effectLst/>
                <a:latin typeface="Arial" panose="020B0604020202020204" pitchFamily="34" charset="0"/>
                <a:ea typeface="Calibri" panose="020F0502020204030204" pitchFamily="34" charset="0"/>
              </a:rPr>
              <a:t>5. Krepitev inovacijske družbe </a:t>
            </a:r>
            <a:r>
              <a:rPr lang="sl-SI">
                <a:solidFill>
                  <a:schemeClr val="accent5">
                    <a:lumMod val="50000"/>
                  </a:schemeClr>
                </a:solidFill>
                <a:effectLst/>
                <a:latin typeface="Arial" panose="020B0604020202020204" pitchFamily="34" charset="0"/>
                <a:ea typeface="Calibri" panose="020F0502020204030204" pitchFamily="34" charset="0"/>
              </a:rPr>
              <a:t>Ustvarjalnost in inovativnost sta gonilni sili družbenega napredka. Če jih razvijamo že v šolskem sistemu, gradimo temelje za družbo, ki se zna prilagajati, sodelovati in razvijati rešitve za prihodnje izzive – na področju tehnologije, ekologije, medosebnih odnosov in več.</a:t>
            </a:r>
            <a:endParaRPr lang="da-DK" b="1" kern="0" spc="15" dirty="0">
              <a:solidFill>
                <a:srgbClr val="346C80"/>
              </a:solidFill>
              <a:latin typeface="Arial Black" panose="020B0A04020102020204" pitchFamily="34" charset="0"/>
            </a:endParaRPr>
          </a:p>
        </p:txBody>
      </p:sp>
      <p:cxnSp>
        <p:nvCxnSpPr>
          <p:cNvPr id="3" name="Raven puščični povezovalnik 2">
            <a:extLst>
              <a:ext uri="{FF2B5EF4-FFF2-40B4-BE49-F238E27FC236}">
                <a16:creationId xmlns:a16="http://schemas.microsoft.com/office/drawing/2014/main" id="{524035C9-D5E8-1AA2-F345-934C5E840104}"/>
              </a:ext>
            </a:extLst>
          </p:cNvPr>
          <p:cNvCxnSpPr>
            <a:cxnSpLocks/>
          </p:cNvCxnSpPr>
          <p:nvPr/>
        </p:nvCxnSpPr>
        <p:spPr>
          <a:xfrm flipH="1">
            <a:off x="5014452" y="1489587"/>
            <a:ext cx="1519083" cy="1474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Raven puščični povezovalnik 5">
            <a:extLst>
              <a:ext uri="{FF2B5EF4-FFF2-40B4-BE49-F238E27FC236}">
                <a16:creationId xmlns:a16="http://schemas.microsoft.com/office/drawing/2014/main" id="{BF3D3B69-C408-F556-EC7E-DD0BDE26D894}"/>
              </a:ext>
            </a:extLst>
          </p:cNvPr>
          <p:cNvCxnSpPr>
            <a:cxnSpLocks/>
          </p:cNvCxnSpPr>
          <p:nvPr/>
        </p:nvCxnSpPr>
        <p:spPr>
          <a:xfrm flipH="1">
            <a:off x="2477729" y="4174705"/>
            <a:ext cx="449778" cy="581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aven puščični povezovalnik 8">
            <a:extLst>
              <a:ext uri="{FF2B5EF4-FFF2-40B4-BE49-F238E27FC236}">
                <a16:creationId xmlns:a16="http://schemas.microsoft.com/office/drawing/2014/main" id="{D6B178BF-98DD-3066-4BC0-58D144E0C46B}"/>
              </a:ext>
            </a:extLst>
          </p:cNvPr>
          <p:cNvCxnSpPr>
            <a:cxnSpLocks/>
          </p:cNvCxnSpPr>
          <p:nvPr/>
        </p:nvCxnSpPr>
        <p:spPr>
          <a:xfrm>
            <a:off x="11545348" y="1686350"/>
            <a:ext cx="1122036" cy="1388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ravokotnik 10">
            <a:extLst>
              <a:ext uri="{FF2B5EF4-FFF2-40B4-BE49-F238E27FC236}">
                <a16:creationId xmlns:a16="http://schemas.microsoft.com/office/drawing/2014/main" id="{946E2EA0-428A-A8C4-B29D-333190685DEF}"/>
              </a:ext>
            </a:extLst>
          </p:cNvPr>
          <p:cNvSpPr/>
          <p:nvPr/>
        </p:nvSpPr>
        <p:spPr>
          <a:xfrm>
            <a:off x="12504126" y="3215149"/>
            <a:ext cx="3244646" cy="8554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a:t>SPODBUJANJE INTERNACIONALIZACIJE</a:t>
            </a:r>
          </a:p>
        </p:txBody>
      </p:sp>
      <p:sp>
        <p:nvSpPr>
          <p:cNvPr id="12" name="Pravokotnik 11">
            <a:extLst>
              <a:ext uri="{FF2B5EF4-FFF2-40B4-BE49-F238E27FC236}">
                <a16:creationId xmlns:a16="http://schemas.microsoft.com/office/drawing/2014/main" id="{AA96FF3B-A750-8389-4F1D-BD54A51D8A46}"/>
              </a:ext>
            </a:extLst>
          </p:cNvPr>
          <p:cNvSpPr/>
          <p:nvPr/>
        </p:nvSpPr>
        <p:spPr>
          <a:xfrm>
            <a:off x="7407956" y="3215149"/>
            <a:ext cx="3244646" cy="8554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a:t>SPODBUJANJE PODJETNIŠTVA</a:t>
            </a:r>
          </a:p>
        </p:txBody>
      </p:sp>
      <p:sp>
        <p:nvSpPr>
          <p:cNvPr id="13" name="Pravokotnik 12">
            <a:extLst>
              <a:ext uri="{FF2B5EF4-FFF2-40B4-BE49-F238E27FC236}">
                <a16:creationId xmlns:a16="http://schemas.microsoft.com/office/drawing/2014/main" id="{4FB00C7E-7F23-845A-9445-1D872D6B7A76}"/>
              </a:ext>
            </a:extLst>
          </p:cNvPr>
          <p:cNvSpPr/>
          <p:nvPr/>
        </p:nvSpPr>
        <p:spPr>
          <a:xfrm>
            <a:off x="2347126" y="3215148"/>
            <a:ext cx="3244646" cy="8554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a:t>SPODBUJANJE INVESTICIJ</a:t>
            </a:r>
          </a:p>
        </p:txBody>
      </p:sp>
      <p:cxnSp>
        <p:nvCxnSpPr>
          <p:cNvPr id="17" name="Raven puščični povezovalnik 16">
            <a:extLst>
              <a:ext uri="{FF2B5EF4-FFF2-40B4-BE49-F238E27FC236}">
                <a16:creationId xmlns:a16="http://schemas.microsoft.com/office/drawing/2014/main" id="{278ABFED-B0A5-7FCE-1187-B85C0D2064A4}"/>
              </a:ext>
            </a:extLst>
          </p:cNvPr>
          <p:cNvCxnSpPr>
            <a:cxnSpLocks/>
          </p:cNvCxnSpPr>
          <p:nvPr/>
        </p:nvCxnSpPr>
        <p:spPr>
          <a:xfrm flipH="1">
            <a:off x="8657303" y="4233871"/>
            <a:ext cx="125314" cy="60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Pravokotnik 19">
            <a:extLst>
              <a:ext uri="{FF2B5EF4-FFF2-40B4-BE49-F238E27FC236}">
                <a16:creationId xmlns:a16="http://schemas.microsoft.com/office/drawing/2014/main" id="{AEC0D1BB-686D-854B-BB1B-26F3AC9D12E0}"/>
              </a:ext>
            </a:extLst>
          </p:cNvPr>
          <p:cNvSpPr/>
          <p:nvPr/>
        </p:nvSpPr>
        <p:spPr>
          <a:xfrm>
            <a:off x="9007860" y="4832792"/>
            <a:ext cx="2786730" cy="61021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l-SI"/>
              <a:t>PROGRAM MLADI IN PODJETNIŠTVO</a:t>
            </a:r>
          </a:p>
        </p:txBody>
      </p:sp>
      <p:cxnSp>
        <p:nvCxnSpPr>
          <p:cNvPr id="23" name="Raven puščični povezovalnik 22">
            <a:extLst>
              <a:ext uri="{FF2B5EF4-FFF2-40B4-BE49-F238E27FC236}">
                <a16:creationId xmlns:a16="http://schemas.microsoft.com/office/drawing/2014/main" id="{5ABB81C7-AA56-81AA-53CD-293872BE4249}"/>
              </a:ext>
            </a:extLst>
          </p:cNvPr>
          <p:cNvCxnSpPr>
            <a:cxnSpLocks/>
          </p:cNvCxnSpPr>
          <p:nvPr/>
        </p:nvCxnSpPr>
        <p:spPr>
          <a:xfrm flipH="1">
            <a:off x="6903820" y="4243085"/>
            <a:ext cx="559343" cy="535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ven puščični povezovalnik 23">
            <a:extLst>
              <a:ext uri="{FF2B5EF4-FFF2-40B4-BE49-F238E27FC236}">
                <a16:creationId xmlns:a16="http://schemas.microsoft.com/office/drawing/2014/main" id="{CB584EF9-71E5-8F20-475D-B35C245C8340}"/>
              </a:ext>
            </a:extLst>
          </p:cNvPr>
          <p:cNvCxnSpPr>
            <a:cxnSpLocks/>
          </p:cNvCxnSpPr>
          <p:nvPr/>
        </p:nvCxnSpPr>
        <p:spPr>
          <a:xfrm flipH="1">
            <a:off x="12751265" y="4230477"/>
            <a:ext cx="482224" cy="470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ven puščični povezovalnik 24">
            <a:extLst>
              <a:ext uri="{FF2B5EF4-FFF2-40B4-BE49-F238E27FC236}">
                <a16:creationId xmlns:a16="http://schemas.microsoft.com/office/drawing/2014/main" id="{77928C54-B7B3-7023-88CE-47A5FEF5B560}"/>
              </a:ext>
            </a:extLst>
          </p:cNvPr>
          <p:cNvCxnSpPr>
            <a:cxnSpLocks/>
          </p:cNvCxnSpPr>
          <p:nvPr/>
        </p:nvCxnSpPr>
        <p:spPr>
          <a:xfrm>
            <a:off x="9859637" y="4183470"/>
            <a:ext cx="234239" cy="536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ven puščični povezovalnik 25">
            <a:extLst>
              <a:ext uri="{FF2B5EF4-FFF2-40B4-BE49-F238E27FC236}">
                <a16:creationId xmlns:a16="http://schemas.microsoft.com/office/drawing/2014/main" id="{6D933C71-B6C9-A055-E8DF-742DDA25F665}"/>
              </a:ext>
            </a:extLst>
          </p:cNvPr>
          <p:cNvCxnSpPr>
            <a:cxnSpLocks/>
          </p:cNvCxnSpPr>
          <p:nvPr/>
        </p:nvCxnSpPr>
        <p:spPr>
          <a:xfrm>
            <a:off x="8959598" y="1489587"/>
            <a:ext cx="0" cy="1585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Raven puščični povezovalnik 37">
            <a:extLst>
              <a:ext uri="{FF2B5EF4-FFF2-40B4-BE49-F238E27FC236}">
                <a16:creationId xmlns:a16="http://schemas.microsoft.com/office/drawing/2014/main" id="{545C2D1D-ED3B-3C22-D233-AFBF771AC493}"/>
              </a:ext>
            </a:extLst>
          </p:cNvPr>
          <p:cNvCxnSpPr>
            <a:cxnSpLocks/>
          </p:cNvCxnSpPr>
          <p:nvPr/>
        </p:nvCxnSpPr>
        <p:spPr>
          <a:xfrm flipH="1">
            <a:off x="13667450" y="4250459"/>
            <a:ext cx="199234" cy="694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Raven puščični povezovalnik 38">
            <a:extLst>
              <a:ext uri="{FF2B5EF4-FFF2-40B4-BE49-F238E27FC236}">
                <a16:creationId xmlns:a16="http://schemas.microsoft.com/office/drawing/2014/main" id="{628A911F-5A16-7646-850A-F4DCA5C6CF23}"/>
              </a:ext>
            </a:extLst>
          </p:cNvPr>
          <p:cNvCxnSpPr>
            <a:cxnSpLocks/>
          </p:cNvCxnSpPr>
          <p:nvPr/>
        </p:nvCxnSpPr>
        <p:spPr>
          <a:xfrm>
            <a:off x="14466060" y="4243085"/>
            <a:ext cx="149592" cy="694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Raven puščični povezovalnik 39">
            <a:extLst>
              <a:ext uri="{FF2B5EF4-FFF2-40B4-BE49-F238E27FC236}">
                <a16:creationId xmlns:a16="http://schemas.microsoft.com/office/drawing/2014/main" id="{51B8BE2F-87D5-E213-17D2-35561F16D7C6}"/>
              </a:ext>
            </a:extLst>
          </p:cNvPr>
          <p:cNvCxnSpPr>
            <a:cxnSpLocks/>
          </p:cNvCxnSpPr>
          <p:nvPr/>
        </p:nvCxnSpPr>
        <p:spPr>
          <a:xfrm>
            <a:off x="14915731" y="4243085"/>
            <a:ext cx="529667" cy="437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aven puščični povezovalnik 40">
            <a:extLst>
              <a:ext uri="{FF2B5EF4-FFF2-40B4-BE49-F238E27FC236}">
                <a16:creationId xmlns:a16="http://schemas.microsoft.com/office/drawing/2014/main" id="{96498483-E0C3-DB87-1855-B59C1A6ACA75}"/>
              </a:ext>
            </a:extLst>
          </p:cNvPr>
          <p:cNvCxnSpPr>
            <a:cxnSpLocks/>
          </p:cNvCxnSpPr>
          <p:nvPr/>
        </p:nvCxnSpPr>
        <p:spPr>
          <a:xfrm flipH="1">
            <a:off x="3346629" y="4174705"/>
            <a:ext cx="160984" cy="581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aven puščični povezovalnik 41">
            <a:extLst>
              <a:ext uri="{FF2B5EF4-FFF2-40B4-BE49-F238E27FC236}">
                <a16:creationId xmlns:a16="http://schemas.microsoft.com/office/drawing/2014/main" id="{3439CB85-BC79-69E8-23F5-FE419FC0E64C}"/>
              </a:ext>
            </a:extLst>
          </p:cNvPr>
          <p:cNvCxnSpPr>
            <a:cxnSpLocks/>
          </p:cNvCxnSpPr>
          <p:nvPr/>
        </p:nvCxnSpPr>
        <p:spPr>
          <a:xfrm>
            <a:off x="4676055" y="4174705"/>
            <a:ext cx="190913" cy="51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aven puščični povezovalnik 42">
            <a:extLst>
              <a:ext uri="{FF2B5EF4-FFF2-40B4-BE49-F238E27FC236}">
                <a16:creationId xmlns:a16="http://schemas.microsoft.com/office/drawing/2014/main" id="{B60D8B44-C160-DBDF-9692-5A4DB2EC5187}"/>
              </a:ext>
            </a:extLst>
          </p:cNvPr>
          <p:cNvCxnSpPr>
            <a:cxnSpLocks/>
          </p:cNvCxnSpPr>
          <p:nvPr/>
        </p:nvCxnSpPr>
        <p:spPr>
          <a:xfrm flipH="1">
            <a:off x="7782868" y="4196828"/>
            <a:ext cx="299297" cy="56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Raven puščični povezovalnik 68">
            <a:extLst>
              <a:ext uri="{FF2B5EF4-FFF2-40B4-BE49-F238E27FC236}">
                <a16:creationId xmlns:a16="http://schemas.microsoft.com/office/drawing/2014/main" id="{D7718AF9-9F10-6CD4-A069-64CE3AB5F7E0}"/>
              </a:ext>
            </a:extLst>
          </p:cNvPr>
          <p:cNvCxnSpPr>
            <a:cxnSpLocks/>
          </p:cNvCxnSpPr>
          <p:nvPr/>
        </p:nvCxnSpPr>
        <p:spPr>
          <a:xfrm>
            <a:off x="4121737" y="4183470"/>
            <a:ext cx="110662" cy="65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07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678425" y="1017639"/>
            <a:ext cx="18317497" cy="9773573"/>
          </a:xfrm>
          <a:prstGeom prst="rect">
            <a:avLst/>
          </a:prstGeom>
        </p:spPr>
        <p:txBody>
          <a:bodyPr vert="horz" wrap="square" lIns="0" tIns="161290" rIns="0" bIns="0" rtlCol="0">
            <a:spAutoFit/>
          </a:bodyPr>
          <a:lstStyle>
            <a:lvl1pPr>
              <a:defRPr>
                <a:latin typeface="+mj-lt"/>
                <a:ea typeface="+mj-ea"/>
                <a:cs typeface="+mj-cs"/>
              </a:defRPr>
            </a:lvl1pPr>
          </a:lstStyle>
          <a:p>
            <a:pPr marR="5080">
              <a:lnSpc>
                <a:spcPts val="7640"/>
              </a:lnSpc>
            </a:pPr>
            <a:r>
              <a:rPr lang="sl-SI" sz="3200" b="1" kern="0" spc="-25">
                <a:solidFill>
                  <a:srgbClr val="346C80"/>
                </a:solidFill>
                <a:latin typeface="Arial" panose="020B0604020202020204" pitchFamily="34" charset="0"/>
                <a:cs typeface="Arial" panose="020B0604020202020204" pitchFamily="34" charset="0"/>
              </a:rPr>
              <a:t>Cilj javnega poziva je:</a:t>
            </a:r>
          </a:p>
          <a:p>
            <a:pPr marL="342900" marR="5080" indent="-342900" algn="l">
              <a:lnSpc>
                <a:spcPts val="7640"/>
              </a:lnSpc>
              <a:buFont typeface="Arial" panose="020B0604020202020204" pitchFamily="34" charset="0"/>
              <a:buChar char="•"/>
            </a:pPr>
            <a:r>
              <a:rPr lang="sl-SI" sz="2800" kern="0" spc="-25">
                <a:solidFill>
                  <a:srgbClr val="346C80"/>
                </a:solidFill>
                <a:latin typeface="Arial" panose="020B0604020202020204" pitchFamily="34" charset="0"/>
                <a:cs typeface="Arial" panose="020B0604020202020204" pitchFamily="34" charset="0"/>
              </a:rPr>
              <a:t>zagotoviti spodbujanje razvoja osebnostnih lastnosti in veščin, ki so pomembne za podjetnost: ustvarjalnost, samoiniciativnost, sprejemanje tveganja in odgovornosti ...;</a:t>
            </a:r>
          </a:p>
          <a:p>
            <a:pPr marL="342900" marR="5080" indent="-342900" algn="l">
              <a:lnSpc>
                <a:spcPts val="7640"/>
              </a:lnSpc>
              <a:buFont typeface="Arial" panose="020B0604020202020204" pitchFamily="34" charset="0"/>
              <a:buChar char="•"/>
            </a:pPr>
            <a:r>
              <a:rPr lang="sl-SI" sz="2800" kern="0" spc="-25">
                <a:solidFill>
                  <a:srgbClr val="346C80"/>
                </a:solidFill>
                <a:latin typeface="Arial" panose="020B0604020202020204" pitchFamily="34" charset="0"/>
                <a:cs typeface="Arial" panose="020B0604020202020204" pitchFamily="34" charset="0"/>
              </a:rPr>
              <a:t>oblikovati osnovna znanja in stike s poslovnim svetom in s tem razumevanje vloge ustvarjalnosti, podjetnosti in inovativnosti ter podjetništva za družbo;</a:t>
            </a:r>
          </a:p>
          <a:p>
            <a:pPr marL="342900" marR="5080" indent="-342900" algn="l">
              <a:lnSpc>
                <a:spcPts val="7640"/>
              </a:lnSpc>
              <a:buFont typeface="Arial" panose="020B0604020202020204" pitchFamily="34" charset="0"/>
              <a:buChar char="•"/>
            </a:pPr>
            <a:r>
              <a:rPr lang="sl-SI" sz="2800" kern="0" spc="-25">
                <a:solidFill>
                  <a:srgbClr val="346C80"/>
                </a:solidFill>
                <a:latin typeface="Arial" panose="020B0604020202020204" pitchFamily="34" charset="0"/>
                <a:cs typeface="Arial" panose="020B0604020202020204" pitchFamily="34" charset="0"/>
              </a:rPr>
              <a:t>spodbuditi razvijanje zavesti o podjetništvu kot družbeni kategoriji;</a:t>
            </a:r>
          </a:p>
          <a:p>
            <a:pPr marL="342900" marR="5080" indent="-342900" algn="l">
              <a:lnSpc>
                <a:spcPts val="7640"/>
              </a:lnSpc>
              <a:buFont typeface="Arial" panose="020B0604020202020204" pitchFamily="34" charset="0"/>
              <a:buChar char="•"/>
            </a:pPr>
            <a:r>
              <a:rPr lang="sl-SI" sz="2800" kern="0" spc="-25">
                <a:solidFill>
                  <a:srgbClr val="346C80"/>
                </a:solidFill>
                <a:latin typeface="Arial" panose="020B0604020202020204" pitchFamily="34" charset="0"/>
                <a:cs typeface="Arial" panose="020B0604020202020204" pitchFamily="34" charset="0"/>
              </a:rPr>
              <a:t>zagotoviti sodelovanje vseh deležnikov in celotne družbe; kar pomeni vključevanje osnovnošolcev in dijakov (mladih), staršev, učiteljev, podjetij, subjektov podpornega okolja za podjetništvo in lokalne skupnosti.</a:t>
            </a:r>
            <a:endParaRPr lang="sl-SI" sz="2800" kern="0" spc="-25" dirty="0">
              <a:solidFill>
                <a:srgbClr val="346C80"/>
              </a:solidFill>
              <a:latin typeface="Arial" panose="020B0604020202020204" pitchFamily="34" charset="0"/>
              <a:cs typeface="Arial" panose="020B0604020202020204" pitchFamily="34" charset="0"/>
            </a:endParaRPr>
          </a:p>
          <a:p>
            <a:pPr marL="457200" marR="5080" indent="-457200" algn="l">
              <a:lnSpc>
                <a:spcPts val="7640"/>
              </a:lnSpc>
              <a:buFont typeface="Arial" panose="020B0604020202020204" pitchFamily="34" charset="0"/>
              <a:buChar char="•"/>
            </a:pPr>
            <a:endParaRPr lang="sl-SI" sz="3200" kern="0" spc="-25" dirty="0">
              <a:solidFill>
                <a:srgbClr val="346C80"/>
              </a:solidFill>
              <a:latin typeface="Arial Black" panose="020B0A04020102020204" pitchFamily="34" charset="0"/>
            </a:endParaRPr>
          </a:p>
          <a:p>
            <a:pPr marL="457200" marR="5080" indent="-457200" algn="l">
              <a:lnSpc>
                <a:spcPts val="7640"/>
              </a:lnSpc>
              <a:buFont typeface="Arial" panose="020B0604020202020204" pitchFamily="34" charset="0"/>
              <a:buChar char="•"/>
            </a:pPr>
            <a:endParaRPr lang="da-DK" sz="3200" kern="0" spc="15" dirty="0">
              <a:solidFill>
                <a:srgbClr val="346C80"/>
              </a:solidFill>
              <a:latin typeface="Arial Black" panose="020B0A04020102020204" pitchFamily="34" charset="0"/>
            </a:endParaRPr>
          </a:p>
        </p:txBody>
      </p:sp>
    </p:spTree>
    <p:extLst>
      <p:ext uri="{BB962C8B-B14F-4D97-AF65-F5344CB8AC3E}">
        <p14:creationId xmlns:p14="http://schemas.microsoft.com/office/powerpoint/2010/main" val="35149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825911" y="855406"/>
            <a:ext cx="17609574" cy="9783832"/>
          </a:xfrm>
          <a:prstGeom prst="rect">
            <a:avLst/>
          </a:prstGeom>
        </p:spPr>
        <p:txBody>
          <a:bodyPr vert="horz" wrap="square" lIns="0" tIns="161290" rIns="0" bIns="0" rtlCol="0">
            <a:spAutoFit/>
          </a:bodyPr>
          <a:lstStyle>
            <a:lvl1pPr>
              <a:defRPr>
                <a:latin typeface="+mj-lt"/>
                <a:ea typeface="+mj-ea"/>
                <a:cs typeface="+mj-cs"/>
              </a:defRPr>
            </a:lvl1pPr>
          </a:lstStyle>
          <a:p>
            <a:pPr marL="457200" marR="5080" indent="-457200" algn="l">
              <a:lnSpc>
                <a:spcPts val="7640"/>
              </a:lnSpc>
              <a:buFont typeface="Arial" panose="020B0604020202020204" pitchFamily="34" charset="0"/>
              <a:buChar char="•"/>
            </a:pPr>
            <a:r>
              <a:rPr lang="sl-SI" sz="3200" kern="0" spc="-25">
                <a:solidFill>
                  <a:srgbClr val="346C80"/>
                </a:solidFill>
                <a:latin typeface="Arial" panose="020B0604020202020204" pitchFamily="34" charset="0"/>
                <a:cs typeface="Arial" panose="020B0604020202020204" pitchFamily="34" charset="0"/>
              </a:rPr>
              <a:t>Na voljo </a:t>
            </a:r>
            <a:r>
              <a:rPr lang="sl-SI" sz="3200" b="1" kern="0" spc="-25">
                <a:solidFill>
                  <a:srgbClr val="346C80"/>
                </a:solidFill>
                <a:latin typeface="Arial" panose="020B0604020202020204" pitchFamily="34" charset="0"/>
                <a:cs typeface="Arial" panose="020B0604020202020204" pitchFamily="34" charset="0"/>
              </a:rPr>
              <a:t>580.000 € </a:t>
            </a:r>
            <a:r>
              <a:rPr lang="sl-SI" sz="3200" kern="0" spc="-25">
                <a:solidFill>
                  <a:srgbClr val="346C80"/>
                </a:solidFill>
                <a:latin typeface="Arial" panose="020B0604020202020204" pitchFamily="34" charset="0"/>
                <a:cs typeface="Arial" panose="020B0604020202020204" pitchFamily="34" charset="0"/>
              </a:rPr>
              <a:t>(izplačana sredstva JP MLADI 2024/25: 551.700 €)  </a:t>
            </a:r>
          </a:p>
          <a:p>
            <a:pPr marL="457200" marR="5080" indent="-457200" algn="l">
              <a:lnSpc>
                <a:spcPts val="7640"/>
              </a:lnSpc>
              <a:buFont typeface="Arial" panose="020B0604020202020204" pitchFamily="34" charset="0"/>
              <a:buChar char="•"/>
            </a:pPr>
            <a:endParaRPr lang="sl-SI" sz="3200" kern="0" spc="-25" dirty="0">
              <a:solidFill>
                <a:srgbClr val="346C80"/>
              </a:solidFill>
              <a:latin typeface="Arial" panose="020B0604020202020204" pitchFamily="34" charset="0"/>
              <a:cs typeface="Arial" panose="020B0604020202020204" pitchFamily="34" charset="0"/>
            </a:endParaRPr>
          </a:p>
          <a:p>
            <a:pPr marL="457200" marR="5080" indent="-457200" algn="l">
              <a:lnSpc>
                <a:spcPts val="7640"/>
              </a:lnSpc>
              <a:buFont typeface="Arial" panose="020B0604020202020204" pitchFamily="34" charset="0"/>
              <a:buChar char="•"/>
            </a:pPr>
            <a:r>
              <a:rPr lang="sl-SI" sz="3200" kern="0" spc="-25" dirty="0">
                <a:solidFill>
                  <a:srgbClr val="346C80"/>
                </a:solidFill>
                <a:latin typeface="Arial" panose="020B0604020202020204" pitchFamily="34" charset="0"/>
                <a:cs typeface="Arial" panose="020B0604020202020204" pitchFamily="34" charset="0"/>
              </a:rPr>
              <a:t>Rok za </a:t>
            </a:r>
            <a:r>
              <a:rPr lang="sl-SI" sz="3200" kern="0" spc="-25">
                <a:solidFill>
                  <a:srgbClr val="346C80"/>
                </a:solidFill>
                <a:latin typeface="Arial" panose="020B0604020202020204" pitchFamily="34" charset="0"/>
                <a:cs typeface="Arial" panose="020B0604020202020204" pitchFamily="34" charset="0"/>
              </a:rPr>
              <a:t>oddajo e-vloge: </a:t>
            </a:r>
            <a:r>
              <a:rPr lang="sl-SI" sz="3200" b="1" kern="0" spc="-25">
                <a:solidFill>
                  <a:srgbClr val="346C80"/>
                </a:solidFill>
                <a:latin typeface="Arial" panose="020B0604020202020204" pitchFamily="34" charset="0"/>
                <a:cs typeface="Arial" panose="020B0604020202020204" pitchFamily="34" charset="0"/>
              </a:rPr>
              <a:t>petek, 6. 6. 2025 do 23.59</a:t>
            </a:r>
            <a:r>
              <a:rPr lang="sl-SI" sz="3200" kern="0" spc="-25">
                <a:solidFill>
                  <a:srgbClr val="346C80"/>
                </a:solidFill>
                <a:latin typeface="Arial" panose="020B0604020202020204" pitchFamily="34" charset="0"/>
                <a:cs typeface="Arial" panose="020B0604020202020204" pitchFamily="34" charset="0"/>
              </a:rPr>
              <a:t>.</a:t>
            </a:r>
          </a:p>
          <a:p>
            <a:pPr marL="457200" marR="5080" indent="-457200" algn="l">
              <a:lnSpc>
                <a:spcPts val="7640"/>
              </a:lnSpc>
              <a:buFont typeface="Arial" panose="020B0604020202020204" pitchFamily="34" charset="0"/>
              <a:buChar char="•"/>
            </a:pPr>
            <a:endParaRPr lang="sl-SI" sz="3200" kern="0" spc="-25">
              <a:solidFill>
                <a:srgbClr val="346C80"/>
              </a:solidFill>
              <a:latin typeface="Arial" panose="020B0604020202020204" pitchFamily="34" charset="0"/>
              <a:cs typeface="Arial" panose="020B0604020202020204" pitchFamily="34" charset="0"/>
            </a:endParaRPr>
          </a:p>
          <a:p>
            <a:pPr marL="457200" marR="5080" indent="-457200" algn="l">
              <a:lnSpc>
                <a:spcPts val="7640"/>
              </a:lnSpc>
              <a:buFont typeface="Arial" panose="020B0604020202020204" pitchFamily="34" charset="0"/>
              <a:buChar char="•"/>
            </a:pPr>
            <a:r>
              <a:rPr lang="sl-SI" sz="3200" kern="0" spc="-25">
                <a:solidFill>
                  <a:srgbClr val="346C80"/>
                </a:solidFill>
                <a:latin typeface="Arial" panose="020B0604020202020204" pitchFamily="34" charset="0"/>
                <a:cs typeface="Arial" panose="020B0604020202020204" pitchFamily="34" charset="0"/>
              </a:rPr>
              <a:t>Sredstva se bodo podelila po vrstnem redu prispetja popolnih vlog in sicer do porabe sredstev.</a:t>
            </a:r>
            <a:endParaRPr lang="sl-SI" sz="3200" kern="0" spc="-25" dirty="0">
              <a:solidFill>
                <a:srgbClr val="346C80"/>
              </a:solidFill>
              <a:latin typeface="Arial" panose="020B0604020202020204" pitchFamily="34" charset="0"/>
              <a:cs typeface="Arial" panose="020B0604020202020204" pitchFamily="34" charset="0"/>
            </a:endParaRPr>
          </a:p>
          <a:p>
            <a:pPr marL="457200" marR="5080" indent="-457200" algn="l">
              <a:lnSpc>
                <a:spcPts val="7640"/>
              </a:lnSpc>
              <a:buFont typeface="Arial" panose="020B0604020202020204" pitchFamily="34" charset="0"/>
              <a:buChar char="•"/>
            </a:pPr>
            <a:endParaRPr lang="sl-SI" sz="3200" kern="0" spc="-25" dirty="0">
              <a:solidFill>
                <a:srgbClr val="346C80"/>
              </a:solidFill>
              <a:latin typeface="Arial" panose="020B0604020202020204" pitchFamily="34" charset="0"/>
              <a:cs typeface="Arial" panose="020B0604020202020204" pitchFamily="34" charset="0"/>
            </a:endParaRPr>
          </a:p>
          <a:p>
            <a:pPr marR="5080">
              <a:lnSpc>
                <a:spcPts val="7640"/>
              </a:lnSpc>
            </a:pPr>
            <a:r>
              <a:rPr lang="sl-SI" sz="3200" kern="0" spc="-25">
                <a:solidFill>
                  <a:srgbClr val="346C80"/>
                </a:solidFill>
                <a:latin typeface="Arial" panose="020B0604020202020204" pitchFamily="34" charset="0"/>
                <a:cs typeface="Arial" panose="020B0604020202020204" pitchFamily="34" charset="0"/>
              </a:rPr>
              <a:t>ČASOVNICA: 	- </a:t>
            </a:r>
            <a:r>
              <a:rPr lang="sl-SI" sz="3200" b="1" i="1" kern="0" spc="-25">
                <a:solidFill>
                  <a:srgbClr val="346C80"/>
                </a:solidFill>
                <a:latin typeface="Arial" panose="020B0604020202020204" pitchFamily="34" charset="0"/>
                <a:cs typeface="Arial" panose="020B0604020202020204" pitchFamily="34" charset="0"/>
              </a:rPr>
              <a:t>junij 2025</a:t>
            </a:r>
            <a:r>
              <a:rPr lang="sl-SI" sz="3200" kern="0" spc="-25">
                <a:solidFill>
                  <a:srgbClr val="346C80"/>
                </a:solidFill>
                <a:latin typeface="Arial" panose="020B0604020202020204" pitchFamily="34" charset="0"/>
                <a:cs typeface="Arial" panose="020B0604020202020204" pitchFamily="34" charset="0"/>
              </a:rPr>
              <a:t>: pregled vlog, poziv k dopolnitvam, izbor šol za financiranje; </a:t>
            </a:r>
          </a:p>
          <a:p>
            <a:pPr marR="5080">
              <a:lnSpc>
                <a:spcPts val="7640"/>
              </a:lnSpc>
            </a:pPr>
            <a:r>
              <a:rPr lang="sl-SI" sz="3200" kern="0" spc="-25">
                <a:solidFill>
                  <a:srgbClr val="346C80"/>
                </a:solidFill>
                <a:latin typeface="Arial" panose="020B0604020202020204" pitchFamily="34" charset="0"/>
                <a:cs typeface="Arial" panose="020B0604020202020204" pitchFamily="34" charset="0"/>
              </a:rPr>
              <a:t>			- sporočilo o odobrenih sredstvih prejmete po mejlu</a:t>
            </a:r>
          </a:p>
          <a:p>
            <a:pPr marR="5080" lvl="3"/>
            <a:r>
              <a:rPr lang="sl-SI" sz="3200" kern="0" spc="-25">
                <a:solidFill>
                  <a:srgbClr val="346C80"/>
                </a:solidFill>
                <a:latin typeface="Arial" panose="020B0604020202020204" pitchFamily="34" charset="0"/>
                <a:cs typeface="Arial" panose="020B0604020202020204" pitchFamily="34" charset="0"/>
              </a:rPr>
              <a:t>		- najkasneje</a:t>
            </a:r>
            <a:r>
              <a:rPr lang="sl-SI" sz="3200" i="1" kern="0" spc="-25">
                <a:solidFill>
                  <a:srgbClr val="346C80"/>
                </a:solidFill>
                <a:latin typeface="Arial" panose="020B0604020202020204" pitchFamily="34" charset="0"/>
                <a:cs typeface="Arial" panose="020B0604020202020204" pitchFamily="34" charset="0"/>
              </a:rPr>
              <a:t> </a:t>
            </a:r>
            <a:r>
              <a:rPr lang="sl-SI" sz="3200" b="1" i="1" kern="0" spc="-25">
                <a:solidFill>
                  <a:srgbClr val="346C80"/>
                </a:solidFill>
                <a:latin typeface="Arial" panose="020B0604020202020204" pitchFamily="34" charset="0"/>
                <a:cs typeface="Arial" panose="020B0604020202020204" pitchFamily="34" charset="0"/>
              </a:rPr>
              <a:t>do konca avgusta 2025 </a:t>
            </a:r>
            <a:r>
              <a:rPr lang="sl-SI" sz="3200" kern="0" spc="-25">
                <a:solidFill>
                  <a:srgbClr val="346C80"/>
                </a:solidFill>
                <a:latin typeface="Arial" panose="020B0604020202020204" pitchFamily="34" charset="0"/>
                <a:cs typeface="Arial" panose="020B0604020202020204" pitchFamily="34" charset="0"/>
              </a:rPr>
              <a:t>(pred pričetkom aktivnosti!): podpisana 				  pogodba</a:t>
            </a:r>
            <a:endParaRPr lang="sl-SI" sz="3200" kern="0" spc="-25" dirty="0">
              <a:solidFill>
                <a:srgbClr val="346C80"/>
              </a:solidFill>
              <a:latin typeface="Arial Black" panose="020B0A04020102020204" pitchFamily="34" charset="0"/>
            </a:endParaRPr>
          </a:p>
          <a:p>
            <a:pPr marL="457200" marR="5080" indent="-457200" algn="l">
              <a:lnSpc>
                <a:spcPts val="7640"/>
              </a:lnSpc>
              <a:buFont typeface="Arial" panose="020B0604020202020204" pitchFamily="34" charset="0"/>
              <a:buChar char="•"/>
            </a:pPr>
            <a:endParaRPr lang="da-DK" sz="3200" kern="0" spc="15" dirty="0">
              <a:solidFill>
                <a:srgbClr val="346C80"/>
              </a:solidFill>
              <a:latin typeface="Arial Black" panose="020B0A04020102020204" pitchFamily="34" charset="0"/>
            </a:endParaRPr>
          </a:p>
        </p:txBody>
      </p:sp>
    </p:spTree>
    <p:extLst>
      <p:ext uri="{BB962C8B-B14F-4D97-AF65-F5344CB8AC3E}">
        <p14:creationId xmlns:p14="http://schemas.microsoft.com/office/powerpoint/2010/main" val="135118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893301" y="1651820"/>
            <a:ext cx="18317497" cy="8216352"/>
          </a:xfrm>
          <a:prstGeom prst="rect">
            <a:avLst/>
          </a:prstGeom>
        </p:spPr>
        <p:txBody>
          <a:bodyPr vert="horz" wrap="square" lIns="0" tIns="161290" rIns="0" bIns="0" rtlCol="0">
            <a:spAutoFit/>
          </a:bodyPr>
          <a:lstStyle>
            <a:lvl1pPr>
              <a:defRPr>
                <a:latin typeface="+mj-lt"/>
                <a:ea typeface="+mj-ea"/>
                <a:cs typeface="+mj-cs"/>
              </a:defRPr>
            </a:lvl1pPr>
          </a:lstStyle>
          <a:p>
            <a:pPr marR="5080" algn="l">
              <a:lnSpc>
                <a:spcPts val="7640"/>
              </a:lnSpc>
            </a:pPr>
            <a:r>
              <a:rPr lang="sl-SI" sz="3200" b="1">
                <a:solidFill>
                  <a:schemeClr val="accent5">
                    <a:lumMod val="50000"/>
                  </a:schemeClr>
                </a:solidFill>
                <a:effectLst/>
                <a:latin typeface="Arial" panose="020B0604020202020204" pitchFamily="34" charset="0"/>
                <a:ea typeface="Calibri" panose="020F0502020204030204" pitchFamily="34" charset="0"/>
              </a:rPr>
              <a:t>V okviru javnega poziva lahko šole izbirajo med naslednjimi podjetniškimi aktivnostmi: </a:t>
            </a:r>
          </a:p>
          <a:p>
            <a:pPr marR="5080" algn="l">
              <a:lnSpc>
                <a:spcPts val="7640"/>
              </a:lnSpc>
            </a:pPr>
            <a:r>
              <a:rPr lang="sl-SI" sz="3200" b="1">
                <a:solidFill>
                  <a:schemeClr val="accent5">
                    <a:lumMod val="50000"/>
                  </a:schemeClr>
                </a:solidFill>
                <a:effectLst/>
                <a:latin typeface="Arial" panose="020B0604020202020204" pitchFamily="34" charset="0"/>
                <a:ea typeface="Calibri" panose="020F0502020204030204" pitchFamily="34" charset="0"/>
              </a:rPr>
              <a:t> </a:t>
            </a:r>
            <a:r>
              <a:rPr lang="sl-SI" sz="3200">
                <a:solidFill>
                  <a:schemeClr val="accent5">
                    <a:lumMod val="50000"/>
                  </a:schemeClr>
                </a:solidFill>
                <a:effectLst/>
                <a:latin typeface="Arial" panose="020B0604020202020204" pitchFamily="34" charset="0"/>
                <a:ea typeface="Calibri" panose="020F0502020204030204" pitchFamily="34" charset="0"/>
              </a:rPr>
              <a:t>(izberejo največ 2 aktivnosti, lahko tudi 2 x isto aktivnost)</a:t>
            </a:r>
          </a:p>
          <a:p>
            <a:pPr marL="457200" marR="5080" indent="-457200">
              <a:lnSpc>
                <a:spcPts val="7640"/>
              </a:lnSpc>
              <a:buFont typeface="Arial" panose="020B0604020202020204" pitchFamily="34" charset="0"/>
              <a:buChar char="•"/>
            </a:pPr>
            <a:r>
              <a:rPr lang="sl-SI" sz="320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sl-SI" sz="3200" u="sng">
                <a:solidFill>
                  <a:schemeClr val="accent5">
                    <a:lumMod val="50000"/>
                  </a:schemeClr>
                </a:solidFill>
                <a:latin typeface="Arial" panose="020B0604020202020204" pitchFamily="34" charset="0"/>
                <a:ea typeface="Calibri" panose="020F0502020204030204" pitchFamily="34" charset="0"/>
              </a:rPr>
              <a:t>aktivnost A</a:t>
            </a:r>
            <a:r>
              <a:rPr lang="sl-SI" sz="3200">
                <a:solidFill>
                  <a:schemeClr val="accent5">
                    <a:lumMod val="50000"/>
                  </a:schemeClr>
                </a:solidFill>
                <a:latin typeface="Arial" panose="020B0604020202020204" pitchFamily="34" charset="0"/>
                <a:ea typeface="Calibri" panose="020F0502020204030204" pitchFamily="34" charset="0"/>
              </a:rPr>
              <a:t>: </a:t>
            </a:r>
            <a:r>
              <a:rPr lang="sl-SI" sz="320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d</a:t>
            </a:r>
            <a:r>
              <a:rPr lang="sl-SI" sz="3200">
                <a:solidFill>
                  <a:schemeClr val="accent5">
                    <a:lumMod val="50000"/>
                  </a:schemeClr>
                </a:solidFill>
                <a:effectLst/>
                <a:latin typeface="Arial" panose="020B0604020202020204" pitchFamily="34" charset="0"/>
                <a:ea typeface="Calibri" panose="020F0502020204030204" pitchFamily="34" charset="0"/>
              </a:rPr>
              <a:t>elavnica po metodologiji »Z ustvarjalnostjo in inovativnostjo do podjetnosti« (</a:t>
            </a:r>
            <a:r>
              <a:rPr lang="sl-SI" sz="3200">
                <a:solidFill>
                  <a:srgbClr val="00B0F0"/>
                </a:solidFill>
                <a:effectLst/>
                <a:latin typeface="Arial" panose="020B0604020202020204" pitchFamily="34" charset="0"/>
                <a:ea typeface="Calibri" panose="020F0502020204030204" pitchFamily="34" charset="0"/>
              </a:rPr>
              <a:t>ZUIP</a:t>
            </a:r>
            <a:r>
              <a:rPr lang="sl-SI" sz="3200">
                <a:solidFill>
                  <a:schemeClr val="accent5">
                    <a:lumMod val="50000"/>
                  </a:schemeClr>
                </a:solidFill>
                <a:effectLst/>
                <a:latin typeface="Arial" panose="020B0604020202020204" pitchFamily="34" charset="0"/>
                <a:ea typeface="Calibri" panose="020F0502020204030204" pitchFamily="34" charset="0"/>
              </a:rPr>
              <a:t>) </a:t>
            </a:r>
          </a:p>
          <a:p>
            <a:pPr marR="5080" algn="l">
              <a:lnSpc>
                <a:spcPts val="7640"/>
              </a:lnSpc>
            </a:pPr>
            <a:r>
              <a:rPr lang="sl-SI" sz="3200">
                <a:solidFill>
                  <a:schemeClr val="accent5">
                    <a:lumMod val="50000"/>
                  </a:schemeClr>
                </a:solidFill>
                <a:latin typeface="Arial" panose="020B0604020202020204" pitchFamily="34" charset="0"/>
                <a:ea typeface="Calibri" panose="020F0502020204030204" pitchFamily="34" charset="0"/>
              </a:rPr>
              <a:t>ali/in</a:t>
            </a:r>
            <a:r>
              <a:rPr lang="sl-SI" sz="3200">
                <a:solidFill>
                  <a:schemeClr val="accent5">
                    <a:lumMod val="50000"/>
                  </a:schemeClr>
                </a:solidFill>
                <a:effectLst/>
                <a:latin typeface="Arial" panose="020B0604020202020204" pitchFamily="34" charset="0"/>
                <a:ea typeface="Calibri" panose="020F0502020204030204" pitchFamily="34" charset="0"/>
              </a:rPr>
              <a:t> </a:t>
            </a:r>
          </a:p>
          <a:p>
            <a:pPr marL="457200" marR="5080" indent="-457200">
              <a:lnSpc>
                <a:spcPts val="7640"/>
              </a:lnSpc>
              <a:buFont typeface="Arial" panose="020B0604020202020204" pitchFamily="34" charset="0"/>
              <a:buChar char="•"/>
            </a:pPr>
            <a:r>
              <a:rPr lang="sl-SI" sz="3200" u="sng">
                <a:solidFill>
                  <a:schemeClr val="accent5">
                    <a:lumMod val="50000"/>
                  </a:schemeClr>
                </a:solidFill>
                <a:latin typeface="Arial" panose="020B0604020202020204" pitchFamily="34" charset="0"/>
                <a:ea typeface="Calibri" panose="020F0502020204030204" pitchFamily="34" charset="0"/>
              </a:rPr>
              <a:t>aktivnost B</a:t>
            </a:r>
            <a:r>
              <a:rPr lang="sl-SI" sz="3200">
                <a:solidFill>
                  <a:schemeClr val="accent5">
                    <a:lumMod val="50000"/>
                  </a:schemeClr>
                </a:solidFill>
                <a:latin typeface="Arial" panose="020B0604020202020204" pitchFamily="34" charset="0"/>
                <a:ea typeface="Calibri" panose="020F0502020204030204" pitchFamily="34" charset="0"/>
              </a:rPr>
              <a:t>: </a:t>
            </a:r>
            <a:r>
              <a:rPr lang="sl-SI" sz="3200">
                <a:solidFill>
                  <a:schemeClr val="accent5">
                    <a:lumMod val="50000"/>
                  </a:schemeClr>
                </a:solidFill>
                <a:effectLst/>
                <a:latin typeface="Arial" panose="020B0604020202020204" pitchFamily="34" charset="0"/>
                <a:ea typeface="Calibri" panose="020F0502020204030204" pitchFamily="34" charset="0"/>
              </a:rPr>
              <a:t>delavnic</a:t>
            </a:r>
            <a:r>
              <a:rPr lang="sl-SI" sz="3200">
                <a:solidFill>
                  <a:schemeClr val="accent5">
                    <a:lumMod val="50000"/>
                  </a:schemeClr>
                </a:solidFill>
                <a:latin typeface="Arial" panose="020B0604020202020204" pitchFamily="34" charset="0"/>
                <a:ea typeface="Calibri" panose="020F0502020204030204" pitchFamily="34" charset="0"/>
              </a:rPr>
              <a:t>a</a:t>
            </a:r>
            <a:r>
              <a:rPr lang="sl-SI" sz="3200">
                <a:solidFill>
                  <a:schemeClr val="accent5">
                    <a:lumMod val="50000"/>
                  </a:schemeClr>
                </a:solidFill>
                <a:effectLst/>
                <a:latin typeface="Arial" panose="020B0604020202020204" pitchFamily="34" charset="0"/>
                <a:ea typeface="Calibri" panose="020F0502020204030204" pitchFamily="34" charset="0"/>
              </a:rPr>
              <a:t> </a:t>
            </a:r>
            <a:r>
              <a:rPr lang="sl-SI" sz="3200">
                <a:solidFill>
                  <a:srgbClr val="00B0F0"/>
                </a:solidFill>
                <a:effectLst/>
                <a:latin typeface="Arial" panose="020B0604020202020204" pitchFamily="34" charset="0"/>
                <a:ea typeface="Calibri" panose="020F0502020204030204" pitchFamily="34" charset="0"/>
              </a:rPr>
              <a:t>Startup vikend</a:t>
            </a:r>
            <a:endParaRPr lang="sl-SI" sz="3200">
              <a:solidFill>
                <a:schemeClr val="accent5">
                  <a:lumMod val="50000"/>
                </a:schemeClr>
              </a:solidFill>
              <a:effectLst/>
              <a:latin typeface="Arial" panose="020B0604020202020204" pitchFamily="34" charset="0"/>
              <a:ea typeface="Calibri" panose="020F0502020204030204" pitchFamily="34" charset="0"/>
            </a:endParaRPr>
          </a:p>
          <a:p>
            <a:pPr marR="5080" algn="l">
              <a:lnSpc>
                <a:spcPts val="7640"/>
              </a:lnSpc>
            </a:pPr>
            <a:r>
              <a:rPr lang="sl-SI" sz="3200">
                <a:solidFill>
                  <a:schemeClr val="accent5">
                    <a:lumMod val="50000"/>
                  </a:schemeClr>
                </a:solidFill>
                <a:latin typeface="Arial" panose="020B0604020202020204" pitchFamily="34" charset="0"/>
                <a:ea typeface="Calibri" panose="020F0502020204030204" pitchFamily="34" charset="0"/>
              </a:rPr>
              <a:t>ali/in</a:t>
            </a:r>
            <a:endParaRPr lang="sl-SI" sz="3200">
              <a:solidFill>
                <a:schemeClr val="accent5">
                  <a:lumMod val="50000"/>
                </a:schemeClr>
              </a:solidFill>
              <a:effectLst/>
              <a:latin typeface="Arial" panose="020B0604020202020204" pitchFamily="34" charset="0"/>
              <a:ea typeface="Calibri" panose="020F0502020204030204" pitchFamily="34" charset="0"/>
            </a:endParaRPr>
          </a:p>
          <a:p>
            <a:pPr marL="457200" marR="5080" indent="-457200" algn="l">
              <a:lnSpc>
                <a:spcPts val="7640"/>
              </a:lnSpc>
              <a:buFont typeface="Arial" panose="020B0604020202020204" pitchFamily="34" charset="0"/>
              <a:buChar char="•"/>
            </a:pPr>
            <a:r>
              <a:rPr lang="sl-SI" sz="3200" u="sng">
                <a:solidFill>
                  <a:schemeClr val="accent5">
                    <a:lumMod val="50000"/>
                  </a:schemeClr>
                </a:solidFill>
                <a:effectLst/>
                <a:latin typeface="Arial" panose="020B0604020202020204" pitchFamily="34" charset="0"/>
                <a:ea typeface="Calibri" panose="020F0502020204030204" pitchFamily="34" charset="0"/>
              </a:rPr>
              <a:t>Aktivnost C</a:t>
            </a:r>
            <a:r>
              <a:rPr lang="sl-SI" sz="3200">
                <a:solidFill>
                  <a:srgbClr val="FF0000"/>
                </a:solidFill>
                <a:effectLst/>
                <a:latin typeface="Arial" panose="020B0604020202020204" pitchFamily="34" charset="0"/>
                <a:ea typeface="Calibri" panose="020F0502020204030204" pitchFamily="34" charset="0"/>
              </a:rPr>
              <a:t>*</a:t>
            </a:r>
            <a:r>
              <a:rPr lang="sl-SI" sz="3200">
                <a:solidFill>
                  <a:schemeClr val="accent5">
                    <a:lumMod val="50000"/>
                  </a:schemeClr>
                </a:solidFill>
                <a:effectLst/>
                <a:latin typeface="Arial" panose="020B0604020202020204" pitchFamily="34" charset="0"/>
                <a:ea typeface="Calibri" panose="020F0502020204030204" pitchFamily="34" charset="0"/>
              </a:rPr>
              <a:t>: obšolske dejavnosti oz. </a:t>
            </a:r>
            <a:r>
              <a:rPr lang="sl-SI" sz="3200">
                <a:solidFill>
                  <a:srgbClr val="00B0F0"/>
                </a:solidFill>
                <a:effectLst/>
                <a:latin typeface="Arial" panose="020B0604020202020204" pitchFamily="34" charset="0"/>
                <a:ea typeface="Calibri" panose="020F0502020204030204" pitchFamily="34" charset="0"/>
              </a:rPr>
              <a:t>krožek</a:t>
            </a:r>
            <a:endParaRPr lang="sl-SI" sz="3200">
              <a:solidFill>
                <a:schemeClr val="accent5">
                  <a:lumMod val="50000"/>
                </a:schemeClr>
              </a:solidFill>
              <a:effectLst/>
              <a:latin typeface="Arial" panose="020B0604020202020204" pitchFamily="34" charset="0"/>
              <a:ea typeface="Calibri" panose="020F0502020204030204" pitchFamily="34" charset="0"/>
            </a:endParaRPr>
          </a:p>
          <a:p>
            <a:pPr marR="5080" algn="l"/>
            <a:r>
              <a:rPr lang="sl-SI" sz="3200" kern="0" spc="15">
                <a:solidFill>
                  <a:srgbClr val="FF0000"/>
                </a:solidFill>
                <a:latin typeface="Arial" panose="020B0604020202020204" pitchFamily="34" charset="0"/>
              </a:rPr>
              <a:t>*</a:t>
            </a:r>
            <a:r>
              <a:rPr lang="sl-SI" sz="3200" kern="0" spc="15">
                <a:solidFill>
                  <a:schemeClr val="accent5">
                    <a:lumMod val="50000"/>
                  </a:schemeClr>
                </a:solidFill>
                <a:latin typeface="Arial" panose="020B0604020202020204" pitchFamily="34" charset="0"/>
              </a:rPr>
              <a:t> </a:t>
            </a:r>
            <a:r>
              <a:rPr lang="sl-SI" sz="2400" kern="0" spc="15">
                <a:solidFill>
                  <a:schemeClr val="accent5">
                    <a:lumMod val="50000"/>
                  </a:schemeClr>
                </a:solidFill>
                <a:latin typeface="Arial" panose="020B0604020202020204" pitchFamily="34" charset="0"/>
              </a:rPr>
              <a:t>POZOR:</a:t>
            </a:r>
            <a:r>
              <a:rPr lang="sl-SI" sz="3200" kern="0" spc="15">
                <a:solidFill>
                  <a:schemeClr val="accent5">
                    <a:lumMod val="50000"/>
                  </a:schemeClr>
                </a:solidFill>
                <a:latin typeface="Arial" panose="020B0604020202020204" pitchFamily="34" charset="0"/>
              </a:rPr>
              <a:t> </a:t>
            </a:r>
            <a:r>
              <a:rPr lang="sl-SI" sz="2400" kern="0" spc="15">
                <a:solidFill>
                  <a:schemeClr val="accent5">
                    <a:lumMod val="50000"/>
                  </a:schemeClr>
                </a:solidFill>
                <a:latin typeface="Arial" panose="020B0604020202020204" pitchFamily="34" charset="0"/>
              </a:rPr>
              <a:t>Če šola izbere 2 x C aktivnost, ti dve ne moreta potekati v enakem (istem) terminu, kar mora biti razvidno tudi iz poročil in priloženih list prisotnosti po datumih (oz. izpis iz eAsistenta). Šola lahko za obe izvedbi aktivnosti angažira istega zunanjega podjetniškega mentorja. Hkrati mora biti izpolnjen tudi pogoj glede prijave na tekmovanje (2 x C aktivnost = 2 ekipi na tekmovanju)</a:t>
            </a:r>
            <a:endParaRPr lang="da-DK" sz="2400" kern="0" spc="15"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182226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7">
            <a:extLst>
              <a:ext uri="{FF2B5EF4-FFF2-40B4-BE49-F238E27FC236}">
                <a16:creationId xmlns:a16="http://schemas.microsoft.com/office/drawing/2014/main" id="{01817CBE-860F-4EF8-8610-5F47B59AD8F3}"/>
              </a:ext>
            </a:extLst>
          </p:cNvPr>
          <p:cNvSpPr txBox="1">
            <a:spLocks/>
          </p:cNvSpPr>
          <p:nvPr/>
        </p:nvSpPr>
        <p:spPr>
          <a:xfrm>
            <a:off x="1392311" y="1551965"/>
            <a:ext cx="7368231" cy="4005327"/>
          </a:xfrm>
          <a:prstGeom prst="rect">
            <a:avLst/>
          </a:prstGeom>
        </p:spPr>
        <p:txBody>
          <a:bodyPr vert="horz" wrap="square" lIns="0" tIns="161290" rIns="0" bIns="0" rtlCol="0">
            <a:spAutoFit/>
          </a:bodyPr>
          <a:lstStyle>
            <a:lvl1pPr>
              <a:defRPr>
                <a:latin typeface="+mj-lt"/>
                <a:ea typeface="+mj-ea"/>
                <a:cs typeface="+mj-cs"/>
              </a:defRPr>
            </a:lvl1pPr>
          </a:lstStyle>
          <a:p>
            <a:pPr marR="5080"/>
            <a:r>
              <a:rPr lang="sl-SI" sz="3200" b="1" kern="0" spc="-25">
                <a:solidFill>
                  <a:srgbClr val="346C80"/>
                </a:solidFill>
                <a:latin typeface="Arial" panose="020B0604020202020204" pitchFamily="34" charset="0"/>
                <a:cs typeface="Arial" panose="020B0604020202020204" pitchFamily="34" charset="0"/>
              </a:rPr>
              <a:t>→ Višina financiranja aktivnosti:</a:t>
            </a:r>
          </a:p>
          <a:p>
            <a:pPr marR="5080"/>
            <a:endParaRPr lang="sl-SI" sz="3200" b="1" kern="0" spc="-25" dirty="0">
              <a:solidFill>
                <a:srgbClr val="346C80"/>
              </a:solidFill>
              <a:latin typeface="Arial" panose="020B0604020202020204" pitchFamily="34" charset="0"/>
              <a:cs typeface="Arial" panose="020B0604020202020204" pitchFamily="34" charset="0"/>
            </a:endParaRPr>
          </a:p>
          <a:p>
            <a:pPr marL="342900" lvl="0" indent="-342900" algn="just">
              <a:lnSpc>
                <a:spcPct val="150000"/>
              </a:lnSpc>
              <a:spcAft>
                <a:spcPts val="1000"/>
              </a:spcAft>
              <a:buFont typeface="Symbol" panose="05050102010706020507" pitchFamily="18" charset="2"/>
              <a:buChar char=""/>
            </a:pPr>
            <a:r>
              <a:rPr lang="sl-SI"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Aktivnost A: </a:t>
            </a:r>
            <a:r>
              <a:rPr lang="sl-SI"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2.500,00 EUR</a:t>
            </a:r>
            <a:endParaRPr lang="sl-SI" sz="2800" b="1">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sl-SI"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Aktivnost B: </a:t>
            </a:r>
            <a:r>
              <a:rPr lang="sl-SI"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2.700,00 EUR</a:t>
            </a:r>
            <a:endParaRPr lang="sl-SI" sz="2800" b="1">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sl-SI" sz="2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Aktivnost C: </a:t>
            </a:r>
            <a:r>
              <a:rPr lang="sl-SI" sz="2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2.100,00 EUR</a:t>
            </a:r>
          </a:p>
          <a:p>
            <a:pPr marL="342900" lvl="0" indent="-342900" algn="just">
              <a:lnSpc>
                <a:spcPct val="150000"/>
              </a:lnSpc>
              <a:buFont typeface="Symbol" panose="05050102010706020507" pitchFamily="18" charset="2"/>
              <a:buChar char=""/>
            </a:pPr>
            <a:endParaRPr lang="da-DK" sz="3200" kern="0" spc="15" dirty="0">
              <a:solidFill>
                <a:srgbClr val="346C80"/>
              </a:solidFill>
              <a:latin typeface="Arial Black" panose="020B0A04020102020204" pitchFamily="34" charset="0"/>
            </a:endParaRPr>
          </a:p>
        </p:txBody>
      </p:sp>
      <p:sp>
        <p:nvSpPr>
          <p:cNvPr id="6" name="PoljeZBesedilom 5">
            <a:extLst>
              <a:ext uri="{FF2B5EF4-FFF2-40B4-BE49-F238E27FC236}">
                <a16:creationId xmlns:a16="http://schemas.microsoft.com/office/drawing/2014/main" id="{998248A5-5A0C-7220-A926-9F39C83147C8}"/>
              </a:ext>
            </a:extLst>
          </p:cNvPr>
          <p:cNvSpPr txBox="1"/>
          <p:nvPr/>
        </p:nvSpPr>
        <p:spPr>
          <a:xfrm>
            <a:off x="1216903" y="5319318"/>
            <a:ext cx="10051026" cy="916726"/>
          </a:xfrm>
          <a:prstGeom prst="rect">
            <a:avLst/>
          </a:prstGeom>
          <a:noFill/>
        </p:spPr>
        <p:txBody>
          <a:bodyPr wrap="square">
            <a:spAutoFit/>
          </a:bodyPr>
          <a:lstStyle/>
          <a:p>
            <a:pPr marR="5080" algn="l">
              <a:lnSpc>
                <a:spcPts val="7640"/>
              </a:lnSpc>
            </a:pPr>
            <a:r>
              <a:rPr lang="sl-SI" sz="3200" kern="0" spc="-25">
                <a:solidFill>
                  <a:srgbClr val="346C80"/>
                </a:solidFill>
                <a:latin typeface="Arial" panose="020B0604020202020204" pitchFamily="34" charset="0"/>
                <a:cs typeface="Arial" panose="020B0604020202020204" pitchFamily="34" charset="0"/>
              </a:rPr>
              <a:t>→ </a:t>
            </a:r>
            <a:r>
              <a:rPr lang="sl-SI" sz="3200" b="1" kern="0" spc="-25">
                <a:solidFill>
                  <a:srgbClr val="346C80"/>
                </a:solidFill>
                <a:latin typeface="Arial" panose="020B0604020202020204" pitchFamily="34" charset="0"/>
                <a:cs typeface="Arial" panose="020B0604020202020204" pitchFamily="34" charset="0"/>
              </a:rPr>
              <a:t>Sredstva so namenjena za:</a:t>
            </a:r>
            <a:endParaRPr lang="sl-SI" sz="3200" b="1" kern="0" spc="-25" dirty="0">
              <a:solidFill>
                <a:srgbClr val="346C80"/>
              </a:solidFill>
              <a:latin typeface="Arial" panose="020B0604020202020204" pitchFamily="34" charset="0"/>
              <a:cs typeface="Arial" panose="020B0604020202020204" pitchFamily="34" charset="0"/>
            </a:endParaRPr>
          </a:p>
        </p:txBody>
      </p:sp>
      <p:sp>
        <p:nvSpPr>
          <p:cNvPr id="15" name="PoljeZBesedilom 14">
            <a:extLst>
              <a:ext uri="{FF2B5EF4-FFF2-40B4-BE49-F238E27FC236}">
                <a16:creationId xmlns:a16="http://schemas.microsoft.com/office/drawing/2014/main" id="{973BCAD5-6BC9-F7CB-7C61-100FA6B76847}"/>
              </a:ext>
            </a:extLst>
          </p:cNvPr>
          <p:cNvSpPr txBox="1"/>
          <p:nvPr/>
        </p:nvSpPr>
        <p:spPr>
          <a:xfrm rot="10800000" flipV="1">
            <a:off x="1216903" y="6439229"/>
            <a:ext cx="15873814" cy="2207977"/>
          </a:xfrm>
          <a:prstGeom prst="rect">
            <a:avLst/>
          </a:prstGeom>
          <a:noFill/>
        </p:spPr>
        <p:txBody>
          <a:bodyPr wrap="square">
            <a:spAutoFit/>
          </a:bodyPr>
          <a:lstStyle/>
          <a:p>
            <a:pPr marL="342900" indent="-342900" algn="just">
              <a:lnSpc>
                <a:spcPct val="110000"/>
              </a:lnSpc>
              <a:spcAft>
                <a:spcPts val="1000"/>
              </a:spcAft>
              <a:buFont typeface="Symbol" panose="05050102010706020507" pitchFamily="18" charset="2"/>
              <a:buChar char=""/>
            </a:pPr>
            <a:r>
              <a:rPr lang="sl-SI" sz="2800">
                <a:solidFill>
                  <a:srgbClr val="000000"/>
                </a:solidFill>
                <a:latin typeface="Arial" panose="020B0604020202020204" pitchFamily="34" charset="0"/>
                <a:ea typeface="Times New Roman" panose="02020603050405020304" pitchFamily="18" charset="0"/>
                <a:cs typeface="Arial" panose="020B0604020202020204" pitchFamily="34" charset="0"/>
              </a:rPr>
              <a:t>strošek zunanjega mentorja, ki izpolnjuje pozivne pogoje, </a:t>
            </a:r>
            <a:endParaRPr lang="sl-SI" sz="280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Aft>
                <a:spcPts val="1000"/>
              </a:spcAft>
              <a:buFont typeface="Symbol" panose="05050102010706020507" pitchFamily="18" charset="2"/>
              <a:buChar char=""/>
            </a:pPr>
            <a:r>
              <a:rPr lang="sl-SI" sz="280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sl-SI"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ateriali, literatura in druga oprema, potrebna pri izvajanju aktivnosti,</a:t>
            </a:r>
            <a:endParaRPr lang="sl-SI" sz="280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buFont typeface="Symbol" panose="05050102010706020507" pitchFamily="18" charset="2"/>
              <a:buChar char=""/>
            </a:pPr>
            <a:r>
              <a:rPr lang="sl-SI"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prevozi in nastanitve za mlade in učitelje, </a:t>
            </a:r>
            <a:endParaRPr lang="sl-SI" sz="280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buFont typeface="Symbol" panose="05050102010706020507" pitchFamily="18" charset="2"/>
              <a:buChar char=""/>
            </a:pPr>
            <a:r>
              <a:rPr lang="sl-SI" sz="2800">
                <a:solidFill>
                  <a:srgbClr val="000000"/>
                </a:solidFill>
                <a:latin typeface="Arial" panose="020B0604020202020204" pitchFamily="34" charset="0"/>
                <a:ea typeface="Times New Roman" panose="02020603050405020304" pitchFamily="18" charset="0"/>
                <a:cs typeface="Arial" panose="020B0604020202020204" pitchFamily="34" charset="0"/>
              </a:rPr>
              <a:t>hrana in pijača </a:t>
            </a:r>
            <a:r>
              <a:rPr lang="sl-SI"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 času trajanja posamezne aktivnosti za udeležence.</a:t>
            </a:r>
            <a:endParaRPr lang="sl-SI" sz="28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3455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3d1dacf-403c-428e-821a-cdd761f1c4d1">
      <UserInfo>
        <DisplayName>Špela Redjko</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F576ECF1339F46B4AA9A2F2401371A" ma:contentTypeVersion="9" ma:contentTypeDescription="Create a new document." ma:contentTypeScope="" ma:versionID="8730635e8139a16465b8c5c9ac8f213a">
  <xsd:schema xmlns:xsd="http://www.w3.org/2001/XMLSchema" xmlns:xs="http://www.w3.org/2001/XMLSchema" xmlns:p="http://schemas.microsoft.com/office/2006/metadata/properties" xmlns:ns2="7f2953ec-c847-4e2c-b9b6-bc016788e6b4" xmlns:ns3="73d1dacf-403c-428e-821a-cdd761f1c4d1" targetNamespace="http://schemas.microsoft.com/office/2006/metadata/properties" ma:root="true" ma:fieldsID="56960b8290da820fe2a479d710e41a15" ns2:_="" ns3:_="">
    <xsd:import namespace="7f2953ec-c847-4e2c-b9b6-bc016788e6b4"/>
    <xsd:import namespace="73d1dacf-403c-428e-821a-cdd761f1c4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953ec-c847-4e2c-b9b6-bc016788e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d1dacf-403c-428e-821a-cdd761f1c4d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5CCF90-98B3-4E3D-9BFD-3A671505C287}">
  <ds:schemaRefs>
    <ds:schemaRef ds:uri="http://schemas.microsoft.com/office/2006/documentManagement/types"/>
    <ds:schemaRef ds:uri="http://purl.org/dc/terms/"/>
    <ds:schemaRef ds:uri="http://purl.org/dc/elements/1.1/"/>
    <ds:schemaRef ds:uri="73d1dacf-403c-428e-821a-cdd761f1c4d1"/>
    <ds:schemaRef ds:uri="7f2953ec-c847-4e2c-b9b6-bc016788e6b4"/>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36F56A7-762C-4253-A2D2-26E604799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2953ec-c847-4e2c-b9b6-bc016788e6b4"/>
    <ds:schemaRef ds:uri="73d1dacf-403c-428e-821a-cdd761f1c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6B02EA-C9F0-4B1A-825B-433FA4BFA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1781</TotalTime>
  <Words>2338</Words>
  <Application>Microsoft Office PowerPoint</Application>
  <PresentationFormat>Po meri</PresentationFormat>
  <Paragraphs>179</Paragraphs>
  <Slides>26</Slides>
  <Notes>2</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26</vt:i4>
      </vt:variant>
    </vt:vector>
  </HeadingPairs>
  <TitlesOfParts>
    <vt:vector size="35" baseType="lpstr">
      <vt:lpstr>Aptos</vt:lpstr>
      <vt:lpstr>Arial</vt:lpstr>
      <vt:lpstr>Arial Black</vt:lpstr>
      <vt:lpstr>Calibri</vt:lpstr>
      <vt:lpstr>Calibri Light</vt:lpstr>
      <vt:lpstr>Georgia</vt:lpstr>
      <vt:lpstr>Symbol</vt:lpstr>
      <vt:lpstr>Office Theme</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Predstavitev podpornega okolja - mreže SPOT Svetovanje  </vt:lpstr>
      <vt:lpstr>Podpora podjetnikom in potencialnim podjetnikom</vt:lpstr>
      <vt:lpstr>Poiščite vašo točko SPOT Svetovanje iz vašega lokalnega okolja oz. vaše regije   dostopno na: https://www.podjetniski-portal.si/programi/spot-poslovna-tocka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Tomaž Kužner</dc:creator>
  <cp:lastModifiedBy>Ana Mrzlikar</cp:lastModifiedBy>
  <cp:revision>175</cp:revision>
  <dcterms:created xsi:type="dcterms:W3CDTF">2019-06-07T06:41:21Z</dcterms:created>
  <dcterms:modified xsi:type="dcterms:W3CDTF">2025-05-13T09:59:04Z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2019-06-07T00:00:00Z</vt:filetime>
  </property>
  <property fmtid="{D5CDD505-2E9C-101B-9397-08002B2CF9AE}" pid="3" name="Creator">
    <vt:lpwstr>Adobe InDesign 14.0 (Windows)</vt:lpwstr>
  </property>
  <property fmtid="{D5CDD505-2E9C-101B-9397-08002B2CF9AE}" pid="4" name="LastSaved">
    <vt:filetime>2019-06-07T00:00:00Z</vt:filetime>
  </property>
  <property fmtid="{D5CDD505-2E9C-101B-9397-08002B2CF9AE}" pid="5" name="ContentTypeId">
    <vt:lpwstr>0x01010055F576ECF1339F46B4AA9A2F2401371A</vt:lpwstr>
  </property>
</Properties>
</file>